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heme/theme5.xml" ContentType="application/vnd.openxmlformats-officedocument.theme+xml"/>
  <Override PartName="/ppt/theme/theme6.xml" ContentType="application/vnd.openxmlformats-officedocument.theme+xml"/>
  <Override PartName="/ppt/tags/tag127.xml" ContentType="application/vnd.openxmlformats-officedocument.presentationml.tags+xml"/>
  <Override PartName="/ppt/notesSlides/notesSlide1.xml" ContentType="application/vnd.openxmlformats-officedocument.presentationml.notesSlide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notesSlides/notesSlide2.xml" ContentType="application/vnd.openxmlformats-officedocument.presentationml.notesSlide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notesSlides/notesSlide3.xml" ContentType="application/vnd.openxmlformats-officedocument.presentationml.notesSlide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notesSlides/notesSlide4.xml" ContentType="application/vnd.openxmlformats-officedocument.presentationml.notesSlide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notesSlides/notesSlide5.xml" ContentType="application/vnd.openxmlformats-officedocument.presentationml.notesSlide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notesSlides/notesSlide6.xml" ContentType="application/vnd.openxmlformats-officedocument.presentationml.notesSlide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notesSlides/notesSlide7.xml" ContentType="application/vnd.openxmlformats-officedocument.presentationml.notesSlide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notesSlides/notesSlide8.xml" ContentType="application/vnd.openxmlformats-officedocument.presentationml.notesSlide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notesSlides/notesSlide9.xml" ContentType="application/vnd.openxmlformats-officedocument.presentationml.notesSlide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notesSlides/notesSlide10.xml" ContentType="application/vnd.openxmlformats-officedocument.presentationml.notesSlide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notesSlides/notesSlide11.xml" ContentType="application/vnd.openxmlformats-officedocument.presentationml.notesSlide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notesSlides/notesSlide12.xml" ContentType="application/vnd.openxmlformats-officedocument.presentationml.notesSlide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notesSlides/notesSlide13.xml" ContentType="application/vnd.openxmlformats-officedocument.presentationml.notesSlide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notesSlides/notesSlide14.xml" ContentType="application/vnd.openxmlformats-officedocument.presentationml.notesSlide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notesSlides/notesSlide15.xml" ContentType="application/vnd.openxmlformats-officedocument.presentationml.notesSlide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notesSlides/notesSlide16.xml" ContentType="application/vnd.openxmlformats-officedocument.presentationml.notesSlide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notesSlides/notesSlide17.xml" ContentType="application/vnd.openxmlformats-officedocument.presentationml.notesSlide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notesSlides/notesSlide18.xml" ContentType="application/vnd.openxmlformats-officedocument.presentationml.notesSlide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notesSlides/notesSlide19.xml" ContentType="application/vnd.openxmlformats-officedocument.presentationml.notesSlide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notesSlides/notesSlide20.xml" ContentType="application/vnd.openxmlformats-officedocument.presentationml.notesSlide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notesSlides/notesSlide21.xml" ContentType="application/vnd.openxmlformats-officedocument.presentationml.notesSlide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notesSlides/notesSlide22.xml" ContentType="application/vnd.openxmlformats-officedocument.presentationml.notesSlide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notesSlides/notesSlide23.xml" ContentType="application/vnd.openxmlformats-officedocument.presentationml.notesSlide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notesSlides/notesSlide24.xml" ContentType="application/vnd.openxmlformats-officedocument.presentationml.notesSlide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notesSlides/notesSlide25.xml" ContentType="application/vnd.openxmlformats-officedocument.presentationml.notesSlide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notesSlides/notesSlide26.xml" ContentType="application/vnd.openxmlformats-officedocument.presentationml.notesSlide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14" r:id="rId1"/>
    <p:sldMasterId id="2147484221" r:id="rId2"/>
    <p:sldMasterId id="2147484229" r:id="rId3"/>
    <p:sldMasterId id="2147484238" r:id="rId4"/>
  </p:sldMasterIdLst>
  <p:notesMasterIdLst>
    <p:notesMasterId r:id="rId32"/>
  </p:notesMasterIdLst>
  <p:handoutMasterIdLst>
    <p:handoutMasterId r:id="rId33"/>
  </p:handoutMasterIdLst>
  <p:sldIdLst>
    <p:sldId id="256" r:id="rId5"/>
    <p:sldId id="257" r:id="rId6"/>
    <p:sldId id="302" r:id="rId7"/>
    <p:sldId id="304" r:id="rId8"/>
    <p:sldId id="305" r:id="rId9"/>
    <p:sldId id="306" r:id="rId10"/>
    <p:sldId id="321" r:id="rId11"/>
    <p:sldId id="322" r:id="rId12"/>
    <p:sldId id="327" r:id="rId13"/>
    <p:sldId id="328" r:id="rId14"/>
    <p:sldId id="309" r:id="rId15"/>
    <p:sldId id="312" r:id="rId16"/>
    <p:sldId id="313" r:id="rId17"/>
    <p:sldId id="314" r:id="rId18"/>
    <p:sldId id="329" r:id="rId19"/>
    <p:sldId id="331" r:id="rId20"/>
    <p:sldId id="330" r:id="rId21"/>
    <p:sldId id="315" r:id="rId22"/>
    <p:sldId id="324" r:id="rId23"/>
    <p:sldId id="325" r:id="rId24"/>
    <p:sldId id="326" r:id="rId25"/>
    <p:sldId id="323" r:id="rId26"/>
    <p:sldId id="316" r:id="rId27"/>
    <p:sldId id="317" r:id="rId28"/>
    <p:sldId id="318" r:id="rId29"/>
    <p:sldId id="319" r:id="rId30"/>
    <p:sldId id="288" r:id="rId31"/>
  </p:sldIdLst>
  <p:sldSz cx="9144000" cy="6858000" type="screen4x3"/>
  <p:notesSz cx="9926638" cy="14355763"/>
  <p:custDataLst>
    <p:tags r:id="rId34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73" d="100"/>
          <a:sy n="73" d="100"/>
        </p:scale>
        <p:origin x="127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33" d="100"/>
          <a:sy n="33" d="100"/>
        </p:scale>
        <p:origin x="2768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720282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l">
              <a:defRPr sz="1700"/>
            </a:lvl1pPr>
          </a:lstStyle>
          <a:p>
            <a:endParaRPr lang="de-CH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720282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r">
              <a:defRPr sz="1700"/>
            </a:lvl1pPr>
          </a:lstStyle>
          <a:p>
            <a:fld id="{13E9C77D-45D8-41C0-80BB-65B12B930211}" type="datetimeFigureOut">
              <a:rPr lang="de-CH" smtClean="0"/>
              <a:t>25.06.2019</a:t>
            </a:fld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13635485"/>
            <a:ext cx="4301543" cy="720280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l">
              <a:defRPr sz="1700"/>
            </a:lvl1pPr>
          </a:lstStyle>
          <a:p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22799" y="13635485"/>
            <a:ext cx="4301543" cy="720280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r">
              <a:defRPr sz="1700"/>
            </a:lvl1pPr>
          </a:lstStyle>
          <a:p>
            <a:fld id="{00F8DF52-288B-46B0-BC45-76DBBD89A0FC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182707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720282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l">
              <a:defRPr sz="1700"/>
            </a:lvl1pPr>
          </a:lstStyle>
          <a:p>
            <a:endParaRPr lang="de-CH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720282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r">
              <a:defRPr sz="1700"/>
            </a:lvl1pPr>
          </a:lstStyle>
          <a:p>
            <a:fld id="{A8A64445-87A9-41FF-A605-8AE5F52CBF9E}" type="datetimeFigureOut">
              <a:rPr lang="de-CH" smtClean="0"/>
              <a:t>25.06.2019</a:t>
            </a:fld>
            <a:endParaRPr lang="de-CH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733550" y="1795463"/>
            <a:ext cx="6459538" cy="4843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62" tIns="66381" rIns="132762" bIns="66381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665" y="6908710"/>
            <a:ext cx="7941310" cy="5652582"/>
          </a:xfrm>
          <a:prstGeom prst="rect">
            <a:avLst/>
          </a:prstGeom>
        </p:spPr>
        <p:txBody>
          <a:bodyPr vert="horz" lIns="132762" tIns="66381" rIns="132762" bIns="66381" rtlCol="0"/>
          <a:lstStyle/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13635485"/>
            <a:ext cx="4301543" cy="720280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l">
              <a:defRPr sz="1700"/>
            </a:lvl1pPr>
          </a:lstStyle>
          <a:p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2799" y="13635485"/>
            <a:ext cx="4301543" cy="720280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r">
              <a:defRPr sz="1700"/>
            </a:lvl1pPr>
          </a:lstStyle>
          <a:p>
            <a:fld id="{8584C79E-0280-4191-A58F-C31CA1627D59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43535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1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27243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2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24844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3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30066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4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63176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5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18830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6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69921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7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44691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8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27374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9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53143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10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337426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11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166647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12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144325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13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291795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14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580249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15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3104104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16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52133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17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665203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18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825884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19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502520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20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2212069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21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305634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22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240711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23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001881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24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265778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25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6992113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26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348401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4C79E-0280-4191-A58F-C31CA1627D59}" type="slidenum">
              <a:rPr lang="de-CH" smtClean="0"/>
              <a:t>27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09612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7.xml"/><Relationship Id="rId7" Type="http://schemas.openxmlformats.org/officeDocument/2006/relationships/image" Target="../media/image2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3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3" Type="http://schemas.openxmlformats.org/officeDocument/2006/relationships/tags" Target="../tags/tag42.xml"/><Relationship Id="rId7" Type="http://schemas.openxmlformats.org/officeDocument/2006/relationships/tags" Target="../tags/tag46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43.xml"/><Relationship Id="rId9" Type="http://schemas.openxmlformats.org/officeDocument/2006/relationships/tags" Target="../tags/tag48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56.xml"/><Relationship Id="rId3" Type="http://schemas.openxmlformats.org/officeDocument/2006/relationships/tags" Target="../tags/tag51.xml"/><Relationship Id="rId7" Type="http://schemas.openxmlformats.org/officeDocument/2006/relationships/tags" Target="../tags/tag55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9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9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72.xml"/><Relationship Id="rId13" Type="http://schemas.openxmlformats.org/officeDocument/2006/relationships/tags" Target="../tags/tag77.xml"/><Relationship Id="rId3" Type="http://schemas.openxmlformats.org/officeDocument/2006/relationships/tags" Target="../tags/tag67.xml"/><Relationship Id="rId7" Type="http://schemas.openxmlformats.org/officeDocument/2006/relationships/tags" Target="../tags/tag71.xml"/><Relationship Id="rId12" Type="http://schemas.openxmlformats.org/officeDocument/2006/relationships/tags" Target="../tags/tag76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11" Type="http://schemas.openxmlformats.org/officeDocument/2006/relationships/tags" Target="../tags/tag75.xml"/><Relationship Id="rId5" Type="http://schemas.openxmlformats.org/officeDocument/2006/relationships/tags" Target="../tags/tag69.xml"/><Relationship Id="rId15" Type="http://schemas.openxmlformats.org/officeDocument/2006/relationships/slideMaster" Target="../slideMasters/slideMaster2.xml"/><Relationship Id="rId10" Type="http://schemas.openxmlformats.org/officeDocument/2006/relationships/tags" Target="../tags/tag74.xml"/><Relationship Id="rId4" Type="http://schemas.openxmlformats.org/officeDocument/2006/relationships/tags" Target="../tags/tag68.xml"/><Relationship Id="rId9" Type="http://schemas.openxmlformats.org/officeDocument/2006/relationships/tags" Target="../tags/tag73.xml"/><Relationship Id="rId14" Type="http://schemas.openxmlformats.org/officeDocument/2006/relationships/tags" Target="../tags/tag78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3.xml"/><Relationship Id="rId4" Type="http://schemas.openxmlformats.org/officeDocument/2006/relationships/tags" Target="../tags/tag8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8.xml"/><Relationship Id="rId7" Type="http://schemas.openxmlformats.org/officeDocument/2006/relationships/image" Target="../media/image8.png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90.xml"/><Relationship Id="rId4" Type="http://schemas.openxmlformats.org/officeDocument/2006/relationships/tags" Target="../tags/tag89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7" Type="http://schemas.openxmlformats.org/officeDocument/2006/relationships/image" Target="../media/image9.pn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95.xml"/><Relationship Id="rId4" Type="http://schemas.openxmlformats.org/officeDocument/2006/relationships/tags" Target="../tags/tag9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5" Type="http://schemas.openxmlformats.org/officeDocument/2006/relationships/image" Target="../media/image4.png"/><Relationship Id="rId4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9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102.xml"/><Relationship Id="rId7" Type="http://schemas.openxmlformats.org/officeDocument/2006/relationships/image" Target="../media/image10.png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image" Target="../media/image4.png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0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06.xml"/><Relationship Id="rId7" Type="http://schemas.openxmlformats.org/officeDocument/2006/relationships/image" Target="../media/image10.pn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image" Target="../media/image4.png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07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110.xml"/><Relationship Id="rId7" Type="http://schemas.openxmlformats.org/officeDocument/2006/relationships/image" Target="../media/image10.png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image" Target="../media/image4.png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1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114.xml"/><Relationship Id="rId7" Type="http://schemas.openxmlformats.org/officeDocument/2006/relationships/image" Target="../media/image10.png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image" Target="../media/image4.png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15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5.png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/>
          <p:cNvSpPr>
            <a:spLocks noGrp="1"/>
          </p:cNvSpPr>
          <p:nvPr>
            <p:ph type="pic" sz="quarter" idx="11"/>
            <p:custDataLst>
              <p:tags r:id="rId1"/>
            </p:custDataLst>
          </p:nvPr>
        </p:nvSpPr>
        <p:spPr>
          <a:xfrm>
            <a:off x="0" y="-2"/>
            <a:ext cx="9144000" cy="2160000"/>
          </a:xfrm>
          <a:blipFill>
            <a:blip r:embed="rId7"/>
            <a:stretch>
              <a:fillRect/>
            </a:stretch>
          </a:blipFill>
        </p:spPr>
        <p:txBody>
          <a:bodyPr/>
          <a:lstStyle/>
          <a:p>
            <a:r>
              <a:rPr lang="de-CH" dirty="0" smtClean="0"/>
              <a:t>Bild durch Klicken auf Symbol hinzufügen</a:t>
            </a:r>
            <a:endParaRPr lang="de-CH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1" y="5851191"/>
            <a:ext cx="1584494" cy="669216"/>
          </a:xfrm>
          <a:prstGeom prst="rect">
            <a:avLst/>
          </a:prstGeom>
        </p:spPr>
      </p:pic>
      <p:sp>
        <p:nvSpPr>
          <p:cNvPr id="4" name="Textfeld 3"/>
          <p:cNvSpPr txBox="1"/>
          <p:nvPr>
            <p:custDataLst>
              <p:tags r:id="rId2"/>
            </p:custDataLst>
          </p:nvPr>
        </p:nvSpPr>
        <p:spPr>
          <a:xfrm>
            <a:off x="352625" y="4653280"/>
            <a:ext cx="6721839" cy="313350"/>
          </a:xfrm>
          <a:prstGeom prst="rect">
            <a:avLst/>
          </a:prstGeom>
          <a:noFill/>
        </p:spPr>
        <p:txBody>
          <a:bodyPr wrap="square" lIns="0" tIns="0" bIns="36000" rtlCol="0">
            <a:spAutoFit/>
          </a:bodyPr>
          <a:lstStyle/>
          <a:p>
            <a:r>
              <a:rPr lang="en-US" dirty="0" err="1" smtClean="0"/>
              <a:t>Informationsveranstaltung</a:t>
            </a:r>
            <a:r>
              <a:rPr lang="en-US" dirty="0" smtClean="0"/>
              <a:t> </a:t>
            </a:r>
            <a:r>
              <a:rPr lang="en-US" dirty="0" err="1" smtClean="0"/>
              <a:t>vom</a:t>
            </a:r>
            <a:r>
              <a:rPr lang="en-US" dirty="0" smtClean="0"/>
              <a:t> 27. </a:t>
            </a:r>
            <a:r>
              <a:rPr lang="en-US" dirty="0" err="1" smtClean="0"/>
              <a:t>Juni</a:t>
            </a:r>
            <a:r>
              <a:rPr lang="en-US" dirty="0" smtClean="0"/>
              <a:t> 2019</a:t>
            </a:r>
            <a:endParaRPr lang="de-CH" dirty="0"/>
          </a:p>
        </p:txBody>
      </p:sp>
      <p:sp>
        <p:nvSpPr>
          <p:cNvPr id="12" name="Textfeld 11"/>
          <p:cNvSpPr txBox="1"/>
          <p:nvPr>
            <p:custDataLst>
              <p:tags r:id="rId3"/>
            </p:custDataLst>
          </p:nvPr>
        </p:nvSpPr>
        <p:spPr>
          <a:xfrm>
            <a:off x="359999" y="2806228"/>
            <a:ext cx="8423999" cy="63094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kumimoji="0" lang="de-CH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182C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Vernehmlassung Sportanlagengesetz</a:t>
            </a:r>
            <a:endParaRPr lang="de-CH" dirty="0"/>
          </a:p>
        </p:txBody>
      </p:sp>
      <p:sp>
        <p:nvSpPr>
          <p:cNvPr id="13" name="Textfeld 12"/>
          <p:cNvSpPr txBox="1"/>
          <p:nvPr>
            <p:custDataLst>
              <p:tags r:id="rId4"/>
            </p:custDataLst>
          </p:nvPr>
        </p:nvSpPr>
        <p:spPr>
          <a:xfrm>
            <a:off x="359999" y="3617572"/>
            <a:ext cx="8423999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500"/>
              </a:spcAft>
              <a:buClrTx/>
              <a:buSzPct val="70000"/>
              <a:buFont typeface="Arial" panose="020B0604020202020204" pitchFamily="34" charset="0"/>
              <a:buChar char="​"/>
              <a:tabLst/>
              <a:defRPr/>
            </a:pPr>
            <a:endParaRPr kumimoji="0" lang="de-CH" sz="3000" b="0" i="0" u="none" strike="noStrike" kern="1200" cap="none" spc="0" normalizeH="0" baseline="0" noProof="0" dirty="0" smtClean="0">
              <a:ln>
                <a:noFill/>
              </a:ln>
              <a:solidFill>
                <a:srgbClr val="1D18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Textfeld 13"/>
          <p:cNvSpPr txBox="1"/>
          <p:nvPr>
            <p:custDataLst>
              <p:tags r:id="rId5"/>
            </p:custDataLst>
          </p:nvPr>
        </p:nvSpPr>
        <p:spPr>
          <a:xfrm>
            <a:off x="355006" y="6043231"/>
            <a:ext cx="6652724" cy="50731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Tx/>
              <a:buSzPct val="70000"/>
              <a:buFont typeface="Arial" panose="020B0604020202020204" pitchFamily="34" charset="0"/>
              <a:buChar char="​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8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
27.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D18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Juni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8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2019</a:t>
            </a:r>
            <a:endParaRPr kumimoji="0" lang="de-CH" sz="1600" b="0" i="0" u="none" strike="noStrike" kern="1200" cap="none" spc="0" normalizeH="0" baseline="0" noProof="0" dirty="0" smtClean="0">
              <a:ln>
                <a:noFill/>
              </a:ln>
              <a:solidFill>
                <a:srgbClr val="1D18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59491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/>
      </p:par>
    </p:tnLst>
  </p:timing>
  <p:hf hdr="0"/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eues kap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/>
          <p:cNvSpPr>
            <a:spLocks noGrp="1"/>
          </p:cNvSpPr>
          <p:nvPr>
            <p:ph type="pic" sz="quarter" idx="11"/>
            <p:custDataLst>
              <p:tags r:id="rId1"/>
            </p:custDataLst>
          </p:nvPr>
        </p:nvSpPr>
        <p:spPr>
          <a:xfrm>
            <a:off x="0" y="-2"/>
            <a:ext cx="9144000" cy="6858002"/>
          </a:xfrm>
          <a:blipFill>
            <a:blip r:embed="rId4"/>
            <a:stretch>
              <a:fillRect/>
            </a:stretch>
          </a:blipFill>
        </p:spPr>
        <p:txBody>
          <a:bodyPr/>
          <a:lstStyle/>
          <a:p>
            <a:r>
              <a:rPr lang="de-CH" dirty="0" smtClean="0"/>
              <a:t>Bild durch Klicken auf Symbol hinzufügen</a:t>
            </a:r>
            <a:endParaRPr lang="de-CH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0" y="767478"/>
            <a:ext cx="7200000" cy="789411"/>
          </a:xfrm>
          <a:solidFill>
            <a:schemeClr val="bg1"/>
          </a:solidFill>
        </p:spPr>
        <p:txBody>
          <a:bodyPr wrap="square" lIns="360000" tIns="144000" rIns="72000" bIns="144000" anchor="t" anchorCtr="0">
            <a:spAutoFit/>
          </a:bodyPr>
          <a:lstStyle>
            <a:lvl1pPr algn="l">
              <a:lnSpc>
                <a:spcPct val="90000"/>
              </a:lnSpc>
              <a:defRPr sz="3600" b="1" baseline="0"/>
            </a:lvl1pPr>
          </a:lstStyle>
          <a:p>
            <a:r>
              <a:rPr lang="de-CH" dirty="0" smtClean="0"/>
              <a:t>Kapiteltitel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8835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/>
      </p:par>
    </p:tnLst>
  </p:timing>
  <p:hf hdr="0"/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chs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359999" y="1371601"/>
            <a:ext cx="8424000" cy="1971490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90000"/>
              </a:lnSpc>
              <a:defRPr sz="3600" baseline="0"/>
            </a:lvl1pPr>
          </a:lstStyle>
          <a:p>
            <a:r>
              <a:rPr lang="de-CH" dirty="0" smtClean="0"/>
              <a:t>Referatswechsel: Titel</a:t>
            </a:r>
            <a:endParaRPr lang="de-CH" dirty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2" hasCustomPrompt="1"/>
            <p:custDataLst>
              <p:tags r:id="rId2"/>
            </p:custDataLst>
          </p:nvPr>
        </p:nvSpPr>
        <p:spPr>
          <a:xfrm>
            <a:off x="359999" y="3332700"/>
            <a:ext cx="8423999" cy="997641"/>
          </a:xfrm>
        </p:spPr>
        <p:txBody>
          <a:bodyPr/>
          <a:lstStyle>
            <a:lvl1pPr>
              <a:lnSpc>
                <a:spcPct val="100000"/>
              </a:lnSpc>
              <a:defRPr sz="3000"/>
            </a:lvl1pPr>
          </a:lstStyle>
          <a:p>
            <a:pPr lvl="0"/>
            <a:r>
              <a:rPr lang="de-CH" dirty="0" smtClean="0"/>
              <a:t>Untertitel</a:t>
            </a:r>
            <a:endParaRPr lang="de-CH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1" y="5851191"/>
            <a:ext cx="1584494" cy="669216"/>
          </a:xfrm>
          <a:prstGeom prst="rect">
            <a:avLst/>
          </a:prstGeom>
        </p:spPr>
      </p:pic>
      <p:sp>
        <p:nvSpPr>
          <p:cNvPr id="10" name="Textfeld 9"/>
          <p:cNvSpPr txBox="1"/>
          <p:nvPr>
            <p:custDataLst>
              <p:tags r:id="rId3"/>
            </p:custDataLst>
          </p:nvPr>
        </p:nvSpPr>
        <p:spPr>
          <a:xfrm>
            <a:off x="352625" y="4653280"/>
            <a:ext cx="6721839" cy="313350"/>
          </a:xfrm>
          <a:prstGeom prst="rect">
            <a:avLst/>
          </a:prstGeom>
          <a:noFill/>
        </p:spPr>
        <p:txBody>
          <a:bodyPr wrap="square" lIns="0" tIns="0" bIns="36000" rtlCol="0">
            <a:spAutoFit/>
          </a:bodyPr>
          <a:lstStyle/>
          <a:p>
            <a:r>
              <a:rPr lang="en-US" smtClean="0"/>
              <a:t>Dr. Christian Mattli, Generalsekretär</a:t>
            </a:r>
            <a:endParaRPr lang="de-CH" dirty="0"/>
          </a:p>
        </p:txBody>
      </p:sp>
      <p:sp>
        <p:nvSpPr>
          <p:cNvPr id="9" name="Textfeld 8"/>
          <p:cNvSpPr txBox="1"/>
          <p:nvPr>
            <p:custDataLst>
              <p:tags r:id="rId4"/>
            </p:custDataLst>
          </p:nvPr>
        </p:nvSpPr>
        <p:spPr>
          <a:xfrm>
            <a:off x="2574525" y="-2"/>
            <a:ext cx="6569475" cy="634941"/>
          </a:xfrm>
          <a:prstGeom prst="rect">
            <a:avLst/>
          </a:prstGeom>
          <a:noFill/>
        </p:spPr>
        <p:txBody>
          <a:bodyPr wrap="square" lIns="0" tIns="324000" rIns="360000" bIns="0" rtlCol="0">
            <a:spAutoFit/>
          </a:bodyPr>
          <a:lstStyle/>
          <a:p>
            <a:pPr algn="r"/>
            <a:r>
              <a:rPr lang="de-DE" sz="2000" smtClean="0">
                <a:solidFill>
                  <a:schemeClr val="tx1"/>
                </a:solidFill>
              </a:rPr>
              <a:t>Bildungs- und Kulturdirektion</a:t>
            </a:r>
            <a:endParaRPr lang="de-CH" sz="2000" dirty="0">
              <a:solidFill>
                <a:schemeClr val="tx1"/>
              </a:solidFill>
            </a:endParaRPr>
          </a:p>
        </p:txBody>
      </p:sp>
      <p:sp>
        <p:nvSpPr>
          <p:cNvPr id="11" name="Textfeld 10"/>
          <p:cNvSpPr txBox="1"/>
          <p:nvPr>
            <p:custDataLst>
              <p:tags r:id="rId5"/>
            </p:custDataLst>
          </p:nvPr>
        </p:nvSpPr>
        <p:spPr>
          <a:xfrm>
            <a:off x="355006" y="6043231"/>
            <a:ext cx="6652724" cy="50731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Tx/>
              <a:buSzPct val="70000"/>
              <a:buFont typeface="Arial" panose="020B0604020202020204" pitchFamily="34" charset="0"/>
              <a:buChar char="​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8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
22.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D18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März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82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2019</a:t>
            </a:r>
            <a:endParaRPr kumimoji="0" lang="de-CH" sz="1600" b="0" i="0" u="none" strike="noStrike" kern="1200" cap="none" spc="0" normalizeH="0" baseline="0" noProof="0" dirty="0" smtClean="0">
              <a:ln>
                <a:noFill/>
              </a:ln>
              <a:solidFill>
                <a:srgbClr val="1D18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4436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/>
      </p:par>
    </p:tnLst>
  </p:timing>
  <p:hf hdr="0"/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gel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477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/>
      </p:par>
    </p:tnLst>
  </p:timing>
  <p:hf hdr="0"/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lussfol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/>
          <p:cNvSpPr>
            <a:spLocks noGrp="1"/>
          </p:cNvSpPr>
          <p:nvPr>
            <p:ph type="pic" sz="quarter" idx="11"/>
            <p:custDataLst>
              <p:tags r:id="rId1"/>
            </p:custDataLst>
          </p:nvPr>
        </p:nvSpPr>
        <p:spPr>
          <a:xfrm>
            <a:off x="0" y="-2"/>
            <a:ext cx="9144000" cy="6858002"/>
          </a:xfrm>
          <a:blipFill>
            <a:blip r:embed="rId4"/>
            <a:stretch>
              <a:fillRect/>
            </a:stretch>
          </a:blipFill>
        </p:spPr>
        <p:txBody>
          <a:bodyPr/>
          <a:lstStyle/>
          <a:p>
            <a:r>
              <a:rPr lang="de-CH" dirty="0" smtClean="0"/>
              <a:t>Bild durch Klicken auf Symbol hinzufügen</a:t>
            </a:r>
            <a:endParaRPr lang="de-CH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0" y="-2"/>
            <a:ext cx="7200000" cy="1288009"/>
          </a:xfrm>
          <a:solidFill>
            <a:schemeClr val="tx1"/>
          </a:solidFill>
        </p:spPr>
        <p:txBody>
          <a:bodyPr lIns="360000" tIns="144000" rIns="144000" bIns="144000" anchor="t" anchorCtr="0">
            <a:spAutoFit/>
          </a:bodyPr>
          <a:lstStyle>
            <a:lvl1pPr algn="l">
              <a:lnSpc>
                <a:spcPct val="90000"/>
              </a:lnSpc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de-CH" dirty="0" smtClean="0"/>
              <a:t>Herzlichen Dank für Ihre Aufmerksamkeit!</a:t>
            </a:r>
            <a:endParaRPr lang="de-CH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5851191"/>
            <a:ext cx="1584497" cy="66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3915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/>
      </p:par>
    </p:tnLst>
  </p:timing>
  <p:hf hdr="0"/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1"/>
            <a:ext cx="7200000" cy="74923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60000" y="1089025"/>
            <a:ext cx="8424000" cy="4224654"/>
          </a:xfrm>
        </p:spPr>
        <p:txBody>
          <a:bodyPr/>
          <a:lstStyle/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CH" dirty="0" smtClean="0"/>
              <a:t>4. Juli 2017</a:t>
            </a:r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‹Nr.›</a:t>
            </a:fld>
            <a:endParaRPr lang="de-CH" dirty="0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4" hasCustomPrompt="1"/>
            <p:custDataLst>
              <p:tags r:id="rId6"/>
            </p:custDataLst>
          </p:nvPr>
        </p:nvSpPr>
        <p:spPr>
          <a:xfrm>
            <a:off x="7315200" y="81279"/>
            <a:ext cx="1468797" cy="667951"/>
          </a:xfrm>
        </p:spPr>
        <p:txBody>
          <a:bodyPr/>
          <a:lstStyle>
            <a:lvl1pPr algn="r">
              <a:spcAft>
                <a:spcPts val="0"/>
              </a:spcAft>
              <a:defRPr sz="1200"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de-CH" dirty="0" smtClean="0"/>
              <a:t>Kapitel</a:t>
            </a:r>
          </a:p>
          <a:p>
            <a:pPr lvl="0"/>
            <a:r>
              <a:rPr lang="de-CH" dirty="0" smtClean="0"/>
              <a:t>Kapitel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697458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1"/>
            <a:ext cx="7200000" cy="74923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60000" y="1259999"/>
            <a:ext cx="8424000" cy="4364513"/>
          </a:xfrm>
        </p:spPr>
        <p:txBody>
          <a:bodyPr/>
          <a:lstStyle/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CH" smtClean="0"/>
              <a:t>30. Juni 2017</a:t>
            </a:r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‹Nr.›</a:t>
            </a:fld>
            <a:endParaRPr lang="de-CH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3" hasCustomPrompt="1"/>
            <p:custDataLst>
              <p:tags r:id="rId6"/>
            </p:custDataLst>
          </p:nvPr>
        </p:nvSpPr>
        <p:spPr>
          <a:xfrm>
            <a:off x="363934" y="879680"/>
            <a:ext cx="8420063" cy="393450"/>
          </a:xfrm>
        </p:spPr>
        <p:txBody>
          <a:bodyPr/>
          <a:lstStyle>
            <a:lvl1pPr>
              <a:tabLst>
                <a:tab pos="4320000" algn="l"/>
              </a:tabLst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de-CH" dirty="0" smtClean="0"/>
              <a:t>Untertitel einfügen</a:t>
            </a:r>
            <a:endParaRPr lang="de-CH" dirty="0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4" hasCustomPrompt="1"/>
            <p:custDataLst>
              <p:tags r:id="rId7"/>
            </p:custDataLst>
          </p:nvPr>
        </p:nvSpPr>
        <p:spPr>
          <a:xfrm>
            <a:off x="7315200" y="81279"/>
            <a:ext cx="1468797" cy="667951"/>
          </a:xfrm>
        </p:spPr>
        <p:txBody>
          <a:bodyPr/>
          <a:lstStyle>
            <a:lvl1pPr algn="r">
              <a:spcAft>
                <a:spcPts val="0"/>
              </a:spcAft>
              <a:defRPr sz="1200"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de-CH" dirty="0" smtClean="0"/>
              <a:t>Kapitel</a:t>
            </a:r>
          </a:p>
          <a:p>
            <a:pPr lvl="0"/>
            <a:r>
              <a:rPr lang="de-CH" dirty="0" smtClean="0"/>
              <a:t>Kapitel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5696519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er 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0" y="0"/>
            <a:ext cx="7200000" cy="748800"/>
          </a:xfrm>
        </p:spPr>
        <p:txBody>
          <a:bodyPr/>
          <a:lstStyle>
            <a:lvl1pPr>
              <a:defRPr/>
            </a:lvl1pPr>
          </a:lstStyle>
          <a:p>
            <a:r>
              <a:rPr lang="de-CH" dirty="0" smtClean="0"/>
              <a:t>Titel einfügen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60000" y="1108721"/>
            <a:ext cx="3979590" cy="2071359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96400" y="6484547"/>
            <a:ext cx="1991580" cy="153706"/>
          </a:xfrm>
        </p:spPr>
        <p:txBody>
          <a:bodyPr/>
          <a:lstStyle/>
          <a:p>
            <a:r>
              <a:rPr lang="de-CH" smtClean="0"/>
              <a:t>30. Juni 2017</a:t>
            </a:r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52779" y="6484364"/>
            <a:ext cx="276226" cy="153889"/>
          </a:xfrm>
        </p:spPr>
        <p:txBody>
          <a:bodyPr/>
          <a:lstStyle/>
          <a:p>
            <a:fld id="{565A3E7D-0018-4715-8B3D-68E2BF3AD988}" type="slidenum">
              <a:rPr lang="de-CH" smtClean="0"/>
              <a:t>‹Nr.›</a:t>
            </a:fld>
            <a:endParaRPr lang="de-CH" dirty="0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4" hasCustomPrompt="1"/>
            <p:custDataLst>
              <p:tags r:id="rId6"/>
            </p:custDataLst>
          </p:nvPr>
        </p:nvSpPr>
        <p:spPr>
          <a:xfrm>
            <a:off x="7315200" y="81279"/>
            <a:ext cx="1468797" cy="667951"/>
          </a:xfrm>
        </p:spPr>
        <p:txBody>
          <a:bodyPr/>
          <a:lstStyle>
            <a:lvl1pPr algn="r">
              <a:spcAft>
                <a:spcPts val="0"/>
              </a:spcAft>
              <a:defRPr sz="1200"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de-CH" dirty="0" smtClean="0"/>
              <a:t>Kapitel</a:t>
            </a:r>
          </a:p>
          <a:p>
            <a:pPr lvl="0"/>
            <a:r>
              <a:rPr lang="de-CH" dirty="0" smtClean="0"/>
              <a:t>Kapitel</a:t>
            </a:r>
            <a:endParaRPr lang="de-CH" dirty="0"/>
          </a:p>
        </p:txBody>
      </p:sp>
      <p:sp>
        <p:nvSpPr>
          <p:cNvPr id="25" name="Inhaltsplatzhalter 2"/>
          <p:cNvSpPr>
            <a:spLocks noGrp="1"/>
          </p:cNvSpPr>
          <p:nvPr>
            <p:ph idx="15"/>
            <p:custDataLst>
              <p:tags r:id="rId7"/>
            </p:custDataLst>
          </p:nvPr>
        </p:nvSpPr>
        <p:spPr>
          <a:xfrm>
            <a:off x="4804407" y="1108721"/>
            <a:ext cx="3979590" cy="2071359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26" name="Inhaltsplatzhalter 2"/>
          <p:cNvSpPr>
            <a:spLocks noGrp="1"/>
          </p:cNvSpPr>
          <p:nvPr>
            <p:ph idx="16"/>
            <p:custDataLst>
              <p:tags r:id="rId8"/>
            </p:custDataLst>
          </p:nvPr>
        </p:nvSpPr>
        <p:spPr>
          <a:xfrm>
            <a:off x="360000" y="3546719"/>
            <a:ext cx="3979590" cy="2071359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27" name="Inhaltsplatzhalter 2"/>
          <p:cNvSpPr>
            <a:spLocks noGrp="1"/>
          </p:cNvSpPr>
          <p:nvPr>
            <p:ph idx="17"/>
            <p:custDataLst>
              <p:tags r:id="rId9"/>
            </p:custDataLst>
          </p:nvPr>
        </p:nvSpPr>
        <p:spPr>
          <a:xfrm>
            <a:off x="4804407" y="3546719"/>
            <a:ext cx="3979590" cy="2071359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441461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en/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dirty="0" smtClean="0"/>
              <a:t>Titel einfügen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60000" y="1260000"/>
            <a:ext cx="8424000" cy="2092800"/>
          </a:xfrm>
        </p:spPr>
        <p:txBody>
          <a:bodyPr/>
          <a:lstStyle/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CH" smtClean="0"/>
              <a:t>30. Juni 2017</a:t>
            </a:r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‹Nr.›</a:t>
            </a:fld>
            <a:endParaRPr lang="de-CH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3" hasCustomPrompt="1"/>
            <p:custDataLst>
              <p:tags r:id="rId6"/>
            </p:custDataLst>
          </p:nvPr>
        </p:nvSpPr>
        <p:spPr>
          <a:xfrm>
            <a:off x="363934" y="878400"/>
            <a:ext cx="8420063" cy="393450"/>
          </a:xfrm>
        </p:spPr>
        <p:txBody>
          <a:bodyPr/>
          <a:lstStyle>
            <a:lvl1pPr>
              <a:tabLst>
                <a:tab pos="4320000" algn="l"/>
              </a:tabLst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de-CH" dirty="0" smtClean="0"/>
              <a:t>Untertitel einfügen</a:t>
            </a:r>
            <a:endParaRPr lang="de-CH" dirty="0"/>
          </a:p>
        </p:txBody>
      </p:sp>
      <p:sp>
        <p:nvSpPr>
          <p:cNvPr id="14" name="Textplatzhalter 14"/>
          <p:cNvSpPr>
            <a:spLocks noGrp="1"/>
          </p:cNvSpPr>
          <p:nvPr>
            <p:ph type="body" sz="quarter" idx="14" hasCustomPrompt="1"/>
            <p:custDataLst>
              <p:tags r:id="rId7"/>
            </p:custDataLst>
          </p:nvPr>
        </p:nvSpPr>
        <p:spPr>
          <a:xfrm>
            <a:off x="7315200" y="81279"/>
            <a:ext cx="1468797" cy="667951"/>
          </a:xfrm>
        </p:spPr>
        <p:txBody>
          <a:bodyPr/>
          <a:lstStyle>
            <a:lvl1pPr algn="r">
              <a:spcAft>
                <a:spcPts val="0"/>
              </a:spcAft>
              <a:defRPr sz="1200"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de-CH" dirty="0" smtClean="0"/>
              <a:t>Kapitel</a:t>
            </a:r>
          </a:p>
          <a:p>
            <a:pPr lvl="0"/>
            <a:r>
              <a:rPr lang="de-CH" dirty="0" smtClean="0"/>
              <a:t>Kapitel</a:t>
            </a:r>
            <a:endParaRPr lang="de-CH" dirty="0"/>
          </a:p>
        </p:txBody>
      </p:sp>
      <p:sp>
        <p:nvSpPr>
          <p:cNvPr id="12" name="Inhaltsplatzhalter 2"/>
          <p:cNvSpPr>
            <a:spLocks noGrp="1"/>
          </p:cNvSpPr>
          <p:nvPr>
            <p:ph idx="15"/>
            <p:custDataLst>
              <p:tags r:id="rId8"/>
            </p:custDataLst>
          </p:nvPr>
        </p:nvSpPr>
        <p:spPr>
          <a:xfrm>
            <a:off x="360000" y="3570359"/>
            <a:ext cx="8424000" cy="2054154"/>
          </a:xfrm>
        </p:spPr>
        <p:txBody>
          <a:bodyPr/>
          <a:lstStyle/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3793198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dirty="0" smtClean="0"/>
              <a:t>Titel einfügen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60000" y="1260000"/>
            <a:ext cx="4104000" cy="4364513"/>
          </a:xfrm>
        </p:spPr>
        <p:txBody>
          <a:bodyPr/>
          <a:lstStyle/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CH" smtClean="0"/>
              <a:t>30. Juni 2017</a:t>
            </a:r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‹Nr.›</a:t>
            </a:fld>
            <a:endParaRPr lang="de-CH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3" hasCustomPrompt="1"/>
            <p:custDataLst>
              <p:tags r:id="rId6"/>
            </p:custDataLst>
          </p:nvPr>
        </p:nvSpPr>
        <p:spPr>
          <a:xfrm>
            <a:off x="363934" y="878400"/>
            <a:ext cx="8420063" cy="393450"/>
          </a:xfrm>
        </p:spPr>
        <p:txBody>
          <a:bodyPr/>
          <a:lstStyle>
            <a:lvl1pPr>
              <a:tabLst>
                <a:tab pos="4320000" algn="l"/>
              </a:tabLst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de-CH" dirty="0" smtClean="0"/>
              <a:t>Untertitel 1 einfügen	Untertitel 2 einfügen</a:t>
            </a:r>
            <a:endParaRPr lang="de-CH" dirty="0"/>
          </a:p>
        </p:txBody>
      </p:sp>
      <p:sp>
        <p:nvSpPr>
          <p:cNvPr id="8" name="Inhaltsplatzhalter 2"/>
          <p:cNvSpPr>
            <a:spLocks noGrp="1"/>
          </p:cNvSpPr>
          <p:nvPr>
            <p:ph idx="14"/>
            <p:custDataLst>
              <p:tags r:id="rId7"/>
            </p:custDataLst>
          </p:nvPr>
        </p:nvSpPr>
        <p:spPr>
          <a:xfrm>
            <a:off x="4679997" y="1260000"/>
            <a:ext cx="4104000" cy="4364513"/>
          </a:xfrm>
        </p:spPr>
        <p:txBody>
          <a:bodyPr/>
          <a:lstStyle/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11" name="Textplatzhalter 14"/>
          <p:cNvSpPr>
            <a:spLocks noGrp="1"/>
          </p:cNvSpPr>
          <p:nvPr>
            <p:ph type="body" sz="quarter" idx="15" hasCustomPrompt="1"/>
            <p:custDataLst>
              <p:tags r:id="rId8"/>
            </p:custDataLst>
          </p:nvPr>
        </p:nvSpPr>
        <p:spPr>
          <a:xfrm>
            <a:off x="7315200" y="81279"/>
            <a:ext cx="1468797" cy="667951"/>
          </a:xfrm>
        </p:spPr>
        <p:txBody>
          <a:bodyPr/>
          <a:lstStyle>
            <a:lvl1pPr algn="r">
              <a:spcAft>
                <a:spcPts val="0"/>
              </a:spcAft>
              <a:defRPr sz="1200"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de-CH" dirty="0" smtClean="0"/>
              <a:t>Kapitel</a:t>
            </a:r>
          </a:p>
          <a:p>
            <a:pPr lvl="0"/>
            <a:r>
              <a:rPr lang="de-CH" dirty="0" smtClean="0"/>
              <a:t>Kapitel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6892492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r mit Legen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0" y="319658"/>
            <a:ext cx="7200000" cy="429142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de-CH" dirty="0" smtClean="0"/>
              <a:t>Titel einfügen</a:t>
            </a:r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360000" y="1770258"/>
            <a:ext cx="1800000" cy="1800000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>
            <a:lvl1pPr>
              <a:spcAft>
                <a:spcPts val="400"/>
              </a:spcAft>
              <a:defRPr sz="2200"/>
            </a:lvl1pPr>
            <a:lvl2pPr>
              <a:spcAft>
                <a:spcPts val="400"/>
              </a:spcAft>
              <a:defRPr sz="2200"/>
            </a:lvl2pPr>
            <a:lvl3pPr>
              <a:spcAft>
                <a:spcPts val="400"/>
              </a:spcAft>
              <a:defRPr sz="2200"/>
            </a:lvl3pPr>
          </a:lstStyle>
          <a:p>
            <a:pPr lvl="0"/>
            <a:r>
              <a:rPr lang="de-CH" dirty="0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CH" smtClean="0"/>
              <a:t>30. Juni 2017</a:t>
            </a:r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‹Nr.›</a:t>
            </a:fld>
            <a:endParaRPr lang="de-CH" dirty="0"/>
          </a:p>
        </p:txBody>
      </p:sp>
      <p:sp>
        <p:nvSpPr>
          <p:cNvPr id="14" name="Inhaltsplatzhalter 3"/>
          <p:cNvSpPr>
            <a:spLocks noGrp="1"/>
          </p:cNvSpPr>
          <p:nvPr>
            <p:ph sz="half" idx="14" hasCustomPrompt="1"/>
            <p:custDataLst>
              <p:tags r:id="rId6"/>
            </p:custDataLst>
          </p:nvPr>
        </p:nvSpPr>
        <p:spPr>
          <a:xfrm>
            <a:off x="2339436" y="1779104"/>
            <a:ext cx="2070490" cy="1791154"/>
          </a:xfrm>
        </p:spPr>
        <p:txBody>
          <a:bodyPr anchor="ctr" anchorCtr="0"/>
          <a:lstStyle>
            <a:lvl1pPr>
              <a:spcAft>
                <a:spcPts val="400"/>
              </a:spcAft>
              <a:defRPr sz="1600" b="1">
                <a:latin typeface="+mj-lt"/>
              </a:defRPr>
            </a:lvl1pPr>
            <a:lvl2pPr>
              <a:spcAft>
                <a:spcPts val="400"/>
              </a:spcAft>
              <a:defRPr sz="2200"/>
            </a:lvl2pPr>
            <a:lvl3pPr>
              <a:spcAft>
                <a:spcPts val="400"/>
              </a:spcAft>
              <a:defRPr sz="2200"/>
            </a:lvl3pPr>
          </a:lstStyle>
          <a:p>
            <a:pPr lvl="0"/>
            <a:r>
              <a:rPr lang="de-CH" dirty="0" smtClean="0"/>
              <a:t>Erklärung</a:t>
            </a:r>
            <a:br>
              <a:rPr lang="de-CH" dirty="0" smtClean="0"/>
            </a:br>
            <a:r>
              <a:rPr lang="de-CH" dirty="0" smtClean="0"/>
              <a:t>dazu</a:t>
            </a:r>
            <a:endParaRPr lang="de-CH" dirty="0"/>
          </a:p>
        </p:txBody>
      </p:sp>
      <p:sp>
        <p:nvSpPr>
          <p:cNvPr id="10" name="Inhaltsplatzhalter 3"/>
          <p:cNvSpPr>
            <a:spLocks noGrp="1"/>
          </p:cNvSpPr>
          <p:nvPr>
            <p:ph sz="half" idx="15"/>
            <p:custDataLst>
              <p:tags r:id="rId7"/>
            </p:custDataLst>
          </p:nvPr>
        </p:nvSpPr>
        <p:spPr>
          <a:xfrm>
            <a:off x="4804410" y="1779104"/>
            <a:ext cx="1800000" cy="1800000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>
            <a:lvl1pPr>
              <a:spcAft>
                <a:spcPts val="400"/>
              </a:spcAft>
              <a:defRPr sz="2200"/>
            </a:lvl1pPr>
            <a:lvl2pPr>
              <a:spcAft>
                <a:spcPts val="400"/>
              </a:spcAft>
              <a:defRPr sz="2200"/>
            </a:lvl2pPr>
            <a:lvl3pPr>
              <a:spcAft>
                <a:spcPts val="400"/>
              </a:spcAft>
              <a:defRPr sz="2200"/>
            </a:lvl3pPr>
          </a:lstStyle>
          <a:p>
            <a:pPr lvl="0"/>
            <a:r>
              <a:rPr lang="de-CH" dirty="0" smtClean="0"/>
              <a:t>Textmasterformat bearbeiten</a:t>
            </a:r>
          </a:p>
        </p:txBody>
      </p:sp>
      <p:sp>
        <p:nvSpPr>
          <p:cNvPr id="11" name="Inhaltsplatzhalter 3"/>
          <p:cNvSpPr>
            <a:spLocks noGrp="1"/>
          </p:cNvSpPr>
          <p:nvPr>
            <p:ph sz="half" idx="16" hasCustomPrompt="1"/>
            <p:custDataLst>
              <p:tags r:id="rId8"/>
            </p:custDataLst>
          </p:nvPr>
        </p:nvSpPr>
        <p:spPr>
          <a:xfrm>
            <a:off x="6783846" y="1787950"/>
            <a:ext cx="2000154" cy="1791154"/>
          </a:xfrm>
        </p:spPr>
        <p:txBody>
          <a:bodyPr anchor="ctr" anchorCtr="0"/>
          <a:lstStyle>
            <a:lvl1pPr>
              <a:spcAft>
                <a:spcPts val="400"/>
              </a:spcAft>
              <a:defRPr sz="1600" b="1">
                <a:latin typeface="+mj-lt"/>
              </a:defRPr>
            </a:lvl1pPr>
            <a:lvl2pPr>
              <a:spcAft>
                <a:spcPts val="400"/>
              </a:spcAft>
              <a:defRPr sz="2200"/>
            </a:lvl2pPr>
            <a:lvl3pPr>
              <a:spcAft>
                <a:spcPts val="400"/>
              </a:spcAft>
              <a:defRPr sz="2200"/>
            </a:lvl3pPr>
          </a:lstStyle>
          <a:p>
            <a:pPr lvl="0"/>
            <a:r>
              <a:rPr lang="de-CH" dirty="0" smtClean="0"/>
              <a:t>Erklärung</a:t>
            </a:r>
            <a:br>
              <a:rPr lang="de-CH" dirty="0" smtClean="0"/>
            </a:br>
            <a:r>
              <a:rPr lang="de-CH" dirty="0" smtClean="0"/>
              <a:t>dazu</a:t>
            </a:r>
            <a:endParaRPr lang="de-CH" dirty="0"/>
          </a:p>
        </p:txBody>
      </p:sp>
      <p:sp>
        <p:nvSpPr>
          <p:cNvPr id="12" name="Inhaltsplatzhalter 3"/>
          <p:cNvSpPr>
            <a:spLocks noGrp="1"/>
          </p:cNvSpPr>
          <p:nvPr>
            <p:ph sz="half" idx="17"/>
            <p:custDataLst>
              <p:tags r:id="rId9"/>
            </p:custDataLst>
          </p:nvPr>
        </p:nvSpPr>
        <p:spPr>
          <a:xfrm>
            <a:off x="360000" y="3815667"/>
            <a:ext cx="1800000" cy="1800000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>
            <a:lvl1pPr>
              <a:spcAft>
                <a:spcPts val="400"/>
              </a:spcAft>
              <a:defRPr sz="2200"/>
            </a:lvl1pPr>
            <a:lvl2pPr>
              <a:spcAft>
                <a:spcPts val="400"/>
              </a:spcAft>
              <a:defRPr sz="2200"/>
            </a:lvl2pPr>
            <a:lvl3pPr>
              <a:spcAft>
                <a:spcPts val="400"/>
              </a:spcAft>
              <a:defRPr sz="2200"/>
            </a:lvl3pPr>
          </a:lstStyle>
          <a:p>
            <a:pPr lvl="0"/>
            <a:r>
              <a:rPr lang="de-CH" dirty="0" smtClean="0"/>
              <a:t>Textmasterformat bearbeiten</a:t>
            </a:r>
          </a:p>
        </p:txBody>
      </p:sp>
      <p:sp>
        <p:nvSpPr>
          <p:cNvPr id="16" name="Inhaltsplatzhalter 3"/>
          <p:cNvSpPr>
            <a:spLocks noGrp="1"/>
          </p:cNvSpPr>
          <p:nvPr>
            <p:ph sz="half" idx="18" hasCustomPrompt="1"/>
            <p:custDataLst>
              <p:tags r:id="rId10"/>
            </p:custDataLst>
          </p:nvPr>
        </p:nvSpPr>
        <p:spPr>
          <a:xfrm>
            <a:off x="2339436" y="3824513"/>
            <a:ext cx="2070490" cy="1791154"/>
          </a:xfrm>
        </p:spPr>
        <p:txBody>
          <a:bodyPr anchor="ctr" anchorCtr="0"/>
          <a:lstStyle>
            <a:lvl1pPr>
              <a:spcAft>
                <a:spcPts val="400"/>
              </a:spcAft>
              <a:defRPr sz="1600" b="1">
                <a:latin typeface="+mj-lt"/>
              </a:defRPr>
            </a:lvl1pPr>
            <a:lvl2pPr>
              <a:spcAft>
                <a:spcPts val="400"/>
              </a:spcAft>
              <a:defRPr sz="2200"/>
            </a:lvl2pPr>
            <a:lvl3pPr>
              <a:spcAft>
                <a:spcPts val="400"/>
              </a:spcAft>
              <a:defRPr sz="2200"/>
            </a:lvl3pPr>
          </a:lstStyle>
          <a:p>
            <a:pPr lvl="0"/>
            <a:r>
              <a:rPr lang="de-CH" dirty="0" smtClean="0"/>
              <a:t>Erklärung</a:t>
            </a:r>
            <a:br>
              <a:rPr lang="de-CH" dirty="0" smtClean="0"/>
            </a:br>
            <a:r>
              <a:rPr lang="de-CH" dirty="0" smtClean="0"/>
              <a:t>dazu</a:t>
            </a:r>
            <a:endParaRPr lang="de-CH" dirty="0"/>
          </a:p>
        </p:txBody>
      </p:sp>
      <p:sp>
        <p:nvSpPr>
          <p:cNvPr id="17" name="Inhaltsplatzhalter 3"/>
          <p:cNvSpPr>
            <a:spLocks noGrp="1"/>
          </p:cNvSpPr>
          <p:nvPr>
            <p:ph sz="half" idx="19"/>
            <p:custDataLst>
              <p:tags r:id="rId11"/>
            </p:custDataLst>
          </p:nvPr>
        </p:nvSpPr>
        <p:spPr>
          <a:xfrm>
            <a:off x="4804410" y="3824513"/>
            <a:ext cx="1800000" cy="1800000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>
            <a:lvl1pPr>
              <a:spcAft>
                <a:spcPts val="400"/>
              </a:spcAft>
              <a:defRPr sz="2200"/>
            </a:lvl1pPr>
            <a:lvl2pPr>
              <a:spcAft>
                <a:spcPts val="400"/>
              </a:spcAft>
              <a:defRPr sz="2200"/>
            </a:lvl2pPr>
            <a:lvl3pPr>
              <a:spcAft>
                <a:spcPts val="400"/>
              </a:spcAft>
              <a:defRPr sz="2200"/>
            </a:lvl3pPr>
          </a:lstStyle>
          <a:p>
            <a:pPr lvl="0"/>
            <a:r>
              <a:rPr lang="de-CH" dirty="0" smtClean="0"/>
              <a:t>Textmasterformat bearbeiten</a:t>
            </a:r>
          </a:p>
        </p:txBody>
      </p:sp>
      <p:sp>
        <p:nvSpPr>
          <p:cNvPr id="18" name="Inhaltsplatzhalter 3"/>
          <p:cNvSpPr>
            <a:spLocks noGrp="1"/>
          </p:cNvSpPr>
          <p:nvPr>
            <p:ph sz="half" idx="20" hasCustomPrompt="1"/>
            <p:custDataLst>
              <p:tags r:id="rId12"/>
            </p:custDataLst>
          </p:nvPr>
        </p:nvSpPr>
        <p:spPr>
          <a:xfrm>
            <a:off x="6783846" y="3833359"/>
            <a:ext cx="2000154" cy="1791154"/>
          </a:xfrm>
        </p:spPr>
        <p:txBody>
          <a:bodyPr anchor="ctr" anchorCtr="0"/>
          <a:lstStyle>
            <a:lvl1pPr>
              <a:spcAft>
                <a:spcPts val="400"/>
              </a:spcAft>
              <a:defRPr sz="1600" b="1">
                <a:latin typeface="+mj-lt"/>
              </a:defRPr>
            </a:lvl1pPr>
            <a:lvl2pPr>
              <a:spcAft>
                <a:spcPts val="400"/>
              </a:spcAft>
              <a:defRPr sz="2200"/>
            </a:lvl2pPr>
            <a:lvl3pPr>
              <a:spcAft>
                <a:spcPts val="400"/>
              </a:spcAft>
              <a:defRPr sz="2200"/>
            </a:lvl3pPr>
          </a:lstStyle>
          <a:p>
            <a:pPr lvl="0"/>
            <a:r>
              <a:rPr lang="de-CH" dirty="0" smtClean="0"/>
              <a:t>Erklärung</a:t>
            </a:r>
            <a:br>
              <a:rPr lang="de-CH" dirty="0" smtClean="0"/>
            </a:br>
            <a:r>
              <a:rPr lang="de-CH" dirty="0" smtClean="0"/>
              <a:t>dazu</a:t>
            </a:r>
            <a:endParaRPr lang="de-CH" dirty="0"/>
          </a:p>
        </p:txBody>
      </p:sp>
      <p:sp>
        <p:nvSpPr>
          <p:cNvPr id="15" name="Textplatzhalter 8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363934" y="1089025"/>
            <a:ext cx="8420063" cy="448247"/>
          </a:xfrm>
        </p:spPr>
        <p:txBody>
          <a:bodyPr/>
          <a:lstStyle>
            <a:lvl1pPr>
              <a:tabLst>
                <a:tab pos="4320000" algn="l"/>
              </a:tabLst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de-CH" dirty="0" smtClean="0"/>
              <a:t>Untertitel einfügen</a:t>
            </a:r>
            <a:endParaRPr lang="de-CH" dirty="0"/>
          </a:p>
        </p:txBody>
      </p:sp>
      <p:sp>
        <p:nvSpPr>
          <p:cNvPr id="21" name="Textplatzhalter 14"/>
          <p:cNvSpPr>
            <a:spLocks noGrp="1"/>
          </p:cNvSpPr>
          <p:nvPr>
            <p:ph type="body" sz="quarter" idx="21" hasCustomPrompt="1"/>
            <p:custDataLst>
              <p:tags r:id="rId14"/>
            </p:custDataLst>
          </p:nvPr>
        </p:nvSpPr>
        <p:spPr>
          <a:xfrm>
            <a:off x="7315200" y="81279"/>
            <a:ext cx="1468797" cy="667951"/>
          </a:xfrm>
        </p:spPr>
        <p:txBody>
          <a:bodyPr/>
          <a:lstStyle>
            <a:lvl1pPr algn="r">
              <a:spcAft>
                <a:spcPts val="0"/>
              </a:spcAft>
              <a:defRPr sz="1200"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de-CH" dirty="0" smtClean="0"/>
              <a:t>Kapitel</a:t>
            </a:r>
          </a:p>
          <a:p>
            <a:pPr lvl="0"/>
            <a:r>
              <a:rPr lang="de-CH" dirty="0" smtClean="0"/>
              <a:t>Kapitel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22404097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0" y="1"/>
            <a:ext cx="7200000" cy="74923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60000" y="1089025"/>
            <a:ext cx="8424000" cy="4224654"/>
          </a:xfrm>
        </p:spPr>
        <p:txBody>
          <a:bodyPr/>
          <a:lstStyle/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CH" smtClean="0"/>
              <a:t>30. Juni 2017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‹Nr.›</a:t>
            </a:fld>
            <a:endParaRPr lang="de-CH" dirty="0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4" hasCustomPrompt="1"/>
            <p:custDataLst>
              <p:tags r:id="rId5"/>
            </p:custDataLst>
          </p:nvPr>
        </p:nvSpPr>
        <p:spPr>
          <a:xfrm>
            <a:off x="7315200" y="81279"/>
            <a:ext cx="1468797" cy="667951"/>
          </a:xfrm>
        </p:spPr>
        <p:txBody>
          <a:bodyPr/>
          <a:lstStyle>
            <a:lvl1pPr algn="r">
              <a:spcAft>
                <a:spcPts val="0"/>
              </a:spcAft>
              <a:defRPr sz="1200"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de-CH" dirty="0" smtClean="0"/>
              <a:t>Kapitel</a:t>
            </a:r>
          </a:p>
          <a:p>
            <a:pPr lvl="0"/>
            <a:r>
              <a:rPr lang="de-CH" dirty="0" smtClean="0"/>
              <a:t>Kapitel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978877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sses bild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/>
          </p:cNvSpPr>
          <p:nvPr>
            <p:ph type="pic" sz="quarter" idx="15"/>
            <p:custDataLst>
              <p:tags r:id="rId1"/>
            </p:custDataLst>
          </p:nvPr>
        </p:nvSpPr>
        <p:spPr>
          <a:xfrm>
            <a:off x="0" y="4878000"/>
            <a:ext cx="9144000" cy="1980000"/>
          </a:xfrm>
          <a:blipFill>
            <a:blip r:embed="rId7"/>
            <a:stretch>
              <a:fillRect/>
            </a:stretch>
          </a:blipFill>
        </p:spPr>
        <p:txBody>
          <a:bodyPr/>
          <a:lstStyle/>
          <a:p>
            <a:r>
              <a:rPr lang="de-CH" dirty="0" smtClean="0"/>
              <a:t>Bild durch Klicken auf Symbol hinzufügen</a:t>
            </a:r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dirty="0" smtClean="0"/>
              <a:t>Titel einfügen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60000" y="1260000"/>
            <a:ext cx="8424000" cy="3142159"/>
          </a:xfrm>
        </p:spPr>
        <p:txBody>
          <a:bodyPr/>
          <a:lstStyle/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363934" y="878400"/>
            <a:ext cx="8420063" cy="393450"/>
          </a:xfrm>
        </p:spPr>
        <p:txBody>
          <a:bodyPr/>
          <a:lstStyle>
            <a:lvl1pPr>
              <a:tabLst>
                <a:tab pos="4320000" algn="l"/>
              </a:tabLst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de-CH" dirty="0" smtClean="0"/>
              <a:t>Untertitel einfügen</a:t>
            </a:r>
            <a:endParaRPr lang="de-CH" dirty="0"/>
          </a:p>
        </p:txBody>
      </p:sp>
      <p:sp>
        <p:nvSpPr>
          <p:cNvPr id="11" name="Textplatzhalter 14"/>
          <p:cNvSpPr>
            <a:spLocks noGrp="1"/>
          </p:cNvSpPr>
          <p:nvPr>
            <p:ph type="body" sz="quarter" idx="14" hasCustomPrompt="1"/>
            <p:custDataLst>
              <p:tags r:id="rId5"/>
            </p:custDataLst>
          </p:nvPr>
        </p:nvSpPr>
        <p:spPr>
          <a:xfrm>
            <a:off x="7315200" y="81279"/>
            <a:ext cx="1468797" cy="667951"/>
          </a:xfrm>
        </p:spPr>
        <p:txBody>
          <a:bodyPr/>
          <a:lstStyle>
            <a:lvl1pPr algn="r">
              <a:spcAft>
                <a:spcPts val="0"/>
              </a:spcAft>
              <a:defRPr sz="1200"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de-CH" dirty="0" smtClean="0"/>
              <a:t>Kapitel</a:t>
            </a:r>
          </a:p>
          <a:p>
            <a:pPr lvl="0"/>
            <a:r>
              <a:rPr lang="de-CH" dirty="0" smtClean="0"/>
              <a:t>Kapitel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221822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sses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/>
          <p:cNvSpPr>
            <a:spLocks noGrp="1"/>
          </p:cNvSpPr>
          <p:nvPr>
            <p:ph type="pic" sz="quarter" idx="16"/>
            <p:custDataLst>
              <p:tags r:id="rId1"/>
            </p:custDataLst>
          </p:nvPr>
        </p:nvSpPr>
        <p:spPr>
          <a:xfrm>
            <a:off x="0" y="0"/>
            <a:ext cx="4471987" cy="6858000"/>
          </a:xfrm>
          <a:blipFill>
            <a:blip r:embed="rId7"/>
            <a:stretch>
              <a:fillRect/>
            </a:stretch>
          </a:blipFill>
        </p:spPr>
        <p:txBody>
          <a:bodyPr/>
          <a:lstStyle/>
          <a:p>
            <a:r>
              <a:rPr lang="de-CH" dirty="0" smtClean="0"/>
              <a:t>Bild durch Klicken auf Symbol hinzufügen</a:t>
            </a:r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dirty="0" smtClean="0"/>
              <a:t>Titel einfügen</a:t>
            </a:r>
            <a:endParaRPr lang="de-CH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4679997" y="878400"/>
            <a:ext cx="4104000" cy="983872"/>
          </a:xfrm>
        </p:spPr>
        <p:txBody>
          <a:bodyPr/>
          <a:lstStyle>
            <a:lvl1pPr>
              <a:tabLst>
                <a:tab pos="4320000" algn="l"/>
              </a:tabLst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de-CH" dirty="0" smtClean="0"/>
              <a:t>Untertitel einfügen</a:t>
            </a:r>
            <a:endParaRPr lang="de-CH" dirty="0"/>
          </a:p>
        </p:txBody>
      </p:sp>
      <p:sp>
        <p:nvSpPr>
          <p:cNvPr id="8" name="Inhaltsplatzhalter 2"/>
          <p:cNvSpPr>
            <a:spLocks noGrp="1"/>
          </p:cNvSpPr>
          <p:nvPr>
            <p:ph idx="14"/>
            <p:custDataLst>
              <p:tags r:id="rId4"/>
            </p:custDataLst>
          </p:nvPr>
        </p:nvSpPr>
        <p:spPr>
          <a:xfrm>
            <a:off x="4679997" y="1260000"/>
            <a:ext cx="4104000" cy="4176000"/>
          </a:xfrm>
        </p:spPr>
        <p:txBody>
          <a:bodyPr/>
          <a:lstStyle/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12" name="Textplatzhalter 14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7315200" y="81279"/>
            <a:ext cx="1468797" cy="667951"/>
          </a:xfrm>
        </p:spPr>
        <p:txBody>
          <a:bodyPr/>
          <a:lstStyle>
            <a:lvl1pPr algn="r">
              <a:spcAft>
                <a:spcPts val="0"/>
              </a:spcAft>
              <a:defRPr sz="1200"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de-CH" dirty="0" smtClean="0"/>
              <a:t>Kapitel</a:t>
            </a:r>
          </a:p>
          <a:p>
            <a:pPr lvl="0"/>
            <a:r>
              <a:rPr lang="de-CH" dirty="0" smtClean="0"/>
              <a:t>Kapitel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8334420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ganz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/>
          <p:cNvSpPr>
            <a:spLocks noGrp="1"/>
          </p:cNvSpPr>
          <p:nvPr>
            <p:ph type="pic" sz="quarter" idx="16"/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blipFill>
            <a:blip r:embed="rId5"/>
            <a:stretch>
              <a:fillRect/>
            </a:stretch>
          </a:blipFill>
        </p:spPr>
        <p:txBody>
          <a:bodyPr/>
          <a:lstStyle/>
          <a:p>
            <a:r>
              <a:rPr lang="de-CH" dirty="0" smtClean="0"/>
              <a:t>Bild durch Klicken auf Symbol hinzufügen</a:t>
            </a:r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dirty="0" smtClean="0"/>
              <a:t>Titel einfügen</a:t>
            </a:r>
            <a:endParaRPr lang="de-CH" dirty="0"/>
          </a:p>
        </p:txBody>
      </p:sp>
      <p:sp>
        <p:nvSpPr>
          <p:cNvPr id="7" name="Textplatzhalter 14"/>
          <p:cNvSpPr>
            <a:spLocks noGrp="1"/>
          </p:cNvSpPr>
          <p:nvPr>
            <p:ph type="body" sz="quarter" idx="14" hasCustomPrompt="1"/>
            <p:custDataLst>
              <p:tags r:id="rId3"/>
            </p:custDataLst>
          </p:nvPr>
        </p:nvSpPr>
        <p:spPr>
          <a:xfrm>
            <a:off x="7315200" y="81279"/>
            <a:ext cx="1468797" cy="667951"/>
          </a:xfrm>
        </p:spPr>
        <p:txBody>
          <a:bodyPr/>
          <a:lstStyle>
            <a:lvl1pPr algn="r">
              <a:spcAft>
                <a:spcPts val="0"/>
              </a:spcAft>
              <a:defRPr sz="12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de-CH" dirty="0" smtClean="0"/>
              <a:t>Kapitel</a:t>
            </a:r>
          </a:p>
          <a:p>
            <a:pPr lvl="0"/>
            <a:r>
              <a:rPr lang="de-CH" dirty="0" smtClean="0"/>
              <a:t>Kapitel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943258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/>
          <p:cNvSpPr>
            <a:spLocks noGrp="1"/>
          </p:cNvSpPr>
          <p:nvPr>
            <p:ph type="pic" sz="quarter" idx="16"/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r>
              <a:rPr lang="de-CH" dirty="0" smtClean="0"/>
              <a:t>Bild durch Klicken auf Symbol hinzufügen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15614729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box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/>
          <p:cNvSpPr>
            <a:spLocks noGrp="1"/>
          </p:cNvSpPr>
          <p:nvPr>
            <p:ph type="pic" sz="quarter" idx="16"/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blipFill>
            <a:blip r:embed="rId6"/>
            <a:stretch>
              <a:fillRect/>
            </a:stretch>
          </a:blipFill>
        </p:spPr>
        <p:txBody>
          <a:bodyPr/>
          <a:lstStyle/>
          <a:p>
            <a:r>
              <a:rPr lang="de-CH" dirty="0" smtClean="0"/>
              <a:t>Bild durch Klicken auf Symbol hinzufügen</a:t>
            </a:r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dirty="0" smtClean="0"/>
              <a:t>Titel einfügen</a:t>
            </a:r>
            <a:endParaRPr lang="de-CH" dirty="0"/>
          </a:p>
        </p:txBody>
      </p:sp>
      <p:sp>
        <p:nvSpPr>
          <p:cNvPr id="7" name="Textplatzhalter 14"/>
          <p:cNvSpPr>
            <a:spLocks noGrp="1"/>
          </p:cNvSpPr>
          <p:nvPr>
            <p:ph type="body" sz="quarter" idx="14" hasCustomPrompt="1"/>
            <p:custDataLst>
              <p:tags r:id="rId3"/>
            </p:custDataLst>
          </p:nvPr>
        </p:nvSpPr>
        <p:spPr>
          <a:xfrm>
            <a:off x="7315200" y="81279"/>
            <a:ext cx="1468797" cy="667951"/>
          </a:xfrm>
        </p:spPr>
        <p:txBody>
          <a:bodyPr/>
          <a:lstStyle>
            <a:lvl1pPr algn="r">
              <a:spcAft>
                <a:spcPts val="0"/>
              </a:spcAft>
              <a:defRPr sz="12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de-CH" dirty="0" smtClean="0"/>
              <a:t>Kapitel</a:t>
            </a:r>
          </a:p>
          <a:p>
            <a:pPr lvl="0"/>
            <a:r>
              <a:rPr lang="de-CH" dirty="0" smtClean="0"/>
              <a:t>Kapitel</a:t>
            </a:r>
            <a:endParaRPr lang="de-CH" dirty="0"/>
          </a:p>
        </p:txBody>
      </p:sp>
      <p:sp>
        <p:nvSpPr>
          <p:cNvPr id="6" name="Inhaltsplatzhalter 2"/>
          <p:cNvSpPr>
            <a:spLocks noGrp="1"/>
          </p:cNvSpPr>
          <p:nvPr>
            <p:ph idx="17"/>
            <p:custDataLst>
              <p:tags r:id="rId4"/>
            </p:custDataLst>
          </p:nvPr>
        </p:nvSpPr>
        <p:spPr>
          <a:xfrm>
            <a:off x="4824000" y="1404399"/>
            <a:ext cx="4320000" cy="1275698"/>
          </a:xfrm>
          <a:solidFill>
            <a:schemeClr val="tx2">
              <a:lumMod val="40000"/>
              <a:lumOff val="60000"/>
            </a:schemeClr>
          </a:solidFill>
        </p:spPr>
        <p:txBody>
          <a:bodyPr lIns="144000" tIns="144000" rIns="144000" bIns="144000">
            <a:spAutoFit/>
          </a:bodyPr>
          <a:lstStyle>
            <a:lvl1pPr>
              <a:defRPr b="1"/>
            </a:lvl1pPr>
            <a:lvl2pPr marL="288000" indent="-288000">
              <a:buFontTx/>
              <a:buBlip>
                <a:blip r:embed="rId7"/>
              </a:buBlip>
              <a:defRPr/>
            </a:lvl2pPr>
            <a:lvl3pPr marL="576000" indent="-288000">
              <a:buFontTx/>
              <a:buBlip>
                <a:blip r:embed="rId7"/>
              </a:buBlip>
              <a:defRPr/>
            </a:lvl3pPr>
          </a:lstStyle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138890610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box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/>
          <p:cNvSpPr>
            <a:spLocks noGrp="1"/>
          </p:cNvSpPr>
          <p:nvPr>
            <p:ph type="pic" sz="quarter" idx="16"/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blipFill>
            <a:blip r:embed="rId6"/>
            <a:stretch>
              <a:fillRect/>
            </a:stretch>
          </a:blipFill>
        </p:spPr>
        <p:txBody>
          <a:bodyPr/>
          <a:lstStyle/>
          <a:p>
            <a:r>
              <a:rPr lang="de-CH" dirty="0" smtClean="0"/>
              <a:t>Bild durch Klicken auf Symbol hinzufügen</a:t>
            </a:r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dirty="0" smtClean="0"/>
              <a:t>Titel einfügen</a:t>
            </a:r>
            <a:endParaRPr lang="de-CH" dirty="0"/>
          </a:p>
        </p:txBody>
      </p:sp>
      <p:sp>
        <p:nvSpPr>
          <p:cNvPr id="7" name="Textplatzhalter 14"/>
          <p:cNvSpPr>
            <a:spLocks noGrp="1"/>
          </p:cNvSpPr>
          <p:nvPr>
            <p:ph type="body" sz="quarter" idx="14" hasCustomPrompt="1"/>
            <p:custDataLst>
              <p:tags r:id="rId3"/>
            </p:custDataLst>
          </p:nvPr>
        </p:nvSpPr>
        <p:spPr>
          <a:xfrm>
            <a:off x="7315200" y="81279"/>
            <a:ext cx="1468797" cy="667951"/>
          </a:xfrm>
        </p:spPr>
        <p:txBody>
          <a:bodyPr/>
          <a:lstStyle>
            <a:lvl1pPr algn="r">
              <a:spcAft>
                <a:spcPts val="0"/>
              </a:spcAft>
              <a:defRPr sz="12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de-CH" dirty="0" smtClean="0"/>
              <a:t>Kapitel</a:t>
            </a:r>
          </a:p>
          <a:p>
            <a:pPr lvl="0"/>
            <a:r>
              <a:rPr lang="de-CH" dirty="0" smtClean="0"/>
              <a:t>Kapitel</a:t>
            </a:r>
            <a:endParaRPr lang="de-CH" dirty="0"/>
          </a:p>
        </p:txBody>
      </p:sp>
      <p:sp>
        <p:nvSpPr>
          <p:cNvPr id="5" name="Inhaltsplatzhalter 2"/>
          <p:cNvSpPr>
            <a:spLocks noGrp="1"/>
          </p:cNvSpPr>
          <p:nvPr>
            <p:ph idx="17"/>
            <p:custDataLst>
              <p:tags r:id="rId4"/>
            </p:custDataLst>
          </p:nvPr>
        </p:nvSpPr>
        <p:spPr>
          <a:xfrm>
            <a:off x="0" y="1404399"/>
            <a:ext cx="4320000" cy="1275698"/>
          </a:xfrm>
          <a:solidFill>
            <a:schemeClr val="tx2">
              <a:lumMod val="40000"/>
              <a:lumOff val="60000"/>
            </a:schemeClr>
          </a:solidFill>
        </p:spPr>
        <p:txBody>
          <a:bodyPr lIns="144000" tIns="144000" rIns="144000" bIns="144000">
            <a:spAutoFit/>
          </a:bodyPr>
          <a:lstStyle>
            <a:lvl1pPr>
              <a:defRPr b="1"/>
            </a:lvl1pPr>
            <a:lvl2pPr marL="288000" indent="-288000">
              <a:buFontTx/>
              <a:buBlip>
                <a:blip r:embed="rId7"/>
              </a:buBlip>
              <a:defRPr/>
            </a:lvl2pPr>
            <a:lvl3pPr marL="576000" indent="-288000">
              <a:buFontTx/>
              <a:buBlip>
                <a:blip r:embed="rId7"/>
              </a:buBlip>
              <a:defRPr/>
            </a:lvl3pPr>
          </a:lstStyle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283751234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box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/>
          <p:cNvSpPr>
            <a:spLocks noGrp="1"/>
          </p:cNvSpPr>
          <p:nvPr>
            <p:ph type="pic" sz="quarter" idx="16"/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blipFill>
            <a:blip r:embed="rId6"/>
            <a:stretch>
              <a:fillRect/>
            </a:stretch>
          </a:blipFill>
        </p:spPr>
        <p:txBody>
          <a:bodyPr/>
          <a:lstStyle/>
          <a:p>
            <a:r>
              <a:rPr lang="de-CH" dirty="0" smtClean="0"/>
              <a:t>Bild durch Klicken auf Symbol hinzufügen</a:t>
            </a:r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dirty="0" smtClean="0"/>
              <a:t>Titel einfügen</a:t>
            </a:r>
            <a:endParaRPr lang="de-CH" dirty="0"/>
          </a:p>
        </p:txBody>
      </p:sp>
      <p:sp>
        <p:nvSpPr>
          <p:cNvPr id="7" name="Textplatzhalter 14"/>
          <p:cNvSpPr>
            <a:spLocks noGrp="1"/>
          </p:cNvSpPr>
          <p:nvPr>
            <p:ph type="body" sz="quarter" idx="14" hasCustomPrompt="1"/>
            <p:custDataLst>
              <p:tags r:id="rId3"/>
            </p:custDataLst>
          </p:nvPr>
        </p:nvSpPr>
        <p:spPr>
          <a:xfrm>
            <a:off x="7315200" y="81279"/>
            <a:ext cx="1468797" cy="667951"/>
          </a:xfrm>
        </p:spPr>
        <p:txBody>
          <a:bodyPr/>
          <a:lstStyle>
            <a:lvl1pPr algn="r">
              <a:spcAft>
                <a:spcPts val="0"/>
              </a:spcAft>
              <a:defRPr sz="12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de-CH" dirty="0" smtClean="0"/>
              <a:t>Kapitel</a:t>
            </a:r>
          </a:p>
          <a:p>
            <a:pPr lvl="0"/>
            <a:r>
              <a:rPr lang="de-CH" dirty="0" smtClean="0"/>
              <a:t>Kapitel</a:t>
            </a:r>
            <a:endParaRPr lang="de-CH" dirty="0"/>
          </a:p>
        </p:txBody>
      </p:sp>
      <p:sp>
        <p:nvSpPr>
          <p:cNvPr id="5" name="Inhaltsplatzhalter 2"/>
          <p:cNvSpPr>
            <a:spLocks noGrp="1"/>
          </p:cNvSpPr>
          <p:nvPr>
            <p:ph idx="17"/>
            <p:custDataLst>
              <p:tags r:id="rId4"/>
            </p:custDataLst>
          </p:nvPr>
        </p:nvSpPr>
        <p:spPr>
          <a:xfrm>
            <a:off x="1849120" y="5582302"/>
            <a:ext cx="5350880" cy="1275698"/>
          </a:xfrm>
          <a:solidFill>
            <a:schemeClr val="tx2">
              <a:lumMod val="40000"/>
              <a:lumOff val="60000"/>
            </a:schemeClr>
          </a:solidFill>
        </p:spPr>
        <p:txBody>
          <a:bodyPr wrap="square" lIns="144000" tIns="144000" rIns="144000" bIns="144000" anchor="b" anchorCtr="0">
            <a:spAutoFit/>
          </a:bodyPr>
          <a:lstStyle>
            <a:lvl1pPr>
              <a:defRPr b="1"/>
            </a:lvl1pPr>
            <a:lvl2pPr marL="288000" indent="-288000">
              <a:buFontTx/>
              <a:buBlip>
                <a:blip r:embed="rId7"/>
              </a:buBlip>
              <a:defRPr/>
            </a:lvl2pPr>
            <a:lvl3pPr marL="576000" indent="-288000">
              <a:buFontTx/>
              <a:buBlip>
                <a:blip r:embed="rId7"/>
              </a:buBlip>
              <a:defRPr/>
            </a:lvl3pPr>
          </a:lstStyle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130505880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box mi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/>
          <p:cNvSpPr>
            <a:spLocks noGrp="1"/>
          </p:cNvSpPr>
          <p:nvPr>
            <p:ph type="pic" sz="quarter" idx="16"/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blipFill>
            <a:blip r:embed="rId6"/>
            <a:stretch>
              <a:fillRect/>
            </a:stretch>
          </a:blipFill>
        </p:spPr>
        <p:txBody>
          <a:bodyPr/>
          <a:lstStyle/>
          <a:p>
            <a:r>
              <a:rPr lang="de-CH" dirty="0" smtClean="0"/>
              <a:t>Bild durch Klicken auf Symbol hinzufügen</a:t>
            </a:r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dirty="0" smtClean="0"/>
              <a:t>Titel einfügen</a:t>
            </a:r>
            <a:endParaRPr lang="de-CH" dirty="0"/>
          </a:p>
        </p:txBody>
      </p:sp>
      <p:sp>
        <p:nvSpPr>
          <p:cNvPr id="7" name="Textplatzhalter 14"/>
          <p:cNvSpPr>
            <a:spLocks noGrp="1"/>
          </p:cNvSpPr>
          <p:nvPr>
            <p:ph type="body" sz="quarter" idx="14" hasCustomPrompt="1"/>
            <p:custDataLst>
              <p:tags r:id="rId3"/>
            </p:custDataLst>
          </p:nvPr>
        </p:nvSpPr>
        <p:spPr>
          <a:xfrm>
            <a:off x="7315200" y="81279"/>
            <a:ext cx="1468797" cy="667951"/>
          </a:xfrm>
        </p:spPr>
        <p:txBody>
          <a:bodyPr/>
          <a:lstStyle>
            <a:lvl1pPr algn="r">
              <a:spcAft>
                <a:spcPts val="0"/>
              </a:spcAft>
              <a:defRPr sz="12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de-CH" dirty="0" smtClean="0"/>
              <a:t>Kapitel</a:t>
            </a:r>
          </a:p>
          <a:p>
            <a:pPr lvl="0"/>
            <a:r>
              <a:rPr lang="de-CH" dirty="0" smtClean="0"/>
              <a:t>Kapitel</a:t>
            </a:r>
            <a:endParaRPr lang="de-CH" dirty="0"/>
          </a:p>
        </p:txBody>
      </p:sp>
      <p:sp>
        <p:nvSpPr>
          <p:cNvPr id="8" name="Inhaltsplatzhalter 2"/>
          <p:cNvSpPr>
            <a:spLocks noGrp="1"/>
          </p:cNvSpPr>
          <p:nvPr>
            <p:ph idx="17"/>
            <p:custDataLst>
              <p:tags r:id="rId4"/>
            </p:custDataLst>
          </p:nvPr>
        </p:nvSpPr>
        <p:spPr>
          <a:xfrm>
            <a:off x="1849120" y="1404000"/>
            <a:ext cx="5350880" cy="1275698"/>
          </a:xfrm>
          <a:solidFill>
            <a:schemeClr val="tx2">
              <a:lumMod val="40000"/>
              <a:lumOff val="60000"/>
            </a:schemeClr>
          </a:solidFill>
        </p:spPr>
        <p:txBody>
          <a:bodyPr wrap="square" lIns="144000" tIns="144000" rIns="144000" bIns="144000">
            <a:spAutoFit/>
          </a:bodyPr>
          <a:lstStyle>
            <a:lvl1pPr>
              <a:defRPr b="1"/>
            </a:lvl1pPr>
            <a:lvl2pPr marL="288000" indent="-288000">
              <a:buFontTx/>
              <a:buBlip>
                <a:blip r:embed="rId7"/>
              </a:buBlip>
              <a:defRPr/>
            </a:lvl2pPr>
            <a:lvl3pPr marL="576000" indent="-288000">
              <a:buFontTx/>
              <a:buBlip>
                <a:blip r:embed="rId7"/>
              </a:buBlip>
              <a:defRPr/>
            </a:lvl3pPr>
          </a:lstStyle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47646846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l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87" y="1219200"/>
            <a:ext cx="3088924" cy="3736189"/>
          </a:xfrm>
          <a:prstGeom prst="rect">
            <a:avLst/>
          </a:prstGeom>
          <a:effectLst>
            <a:outerShdw blurRad="317500" dist="50800" dir="5400000" sx="99000" sy="99000" algn="ctr" rotWithShape="0">
              <a:srgbClr val="000000"/>
            </a:outerShdw>
          </a:effectLst>
        </p:spPr>
      </p:pic>
      <p:sp>
        <p:nvSpPr>
          <p:cNvPr id="7" name="Textplatzhalter 4"/>
          <p:cNvSpPr>
            <a:spLocks noGrp="1"/>
          </p:cNvSpPr>
          <p:nvPr>
            <p:ph type="body" sz="quarter" idx="11"/>
            <p:custDataLst>
              <p:tags r:id="rId1"/>
            </p:custDataLst>
          </p:nvPr>
        </p:nvSpPr>
        <p:spPr>
          <a:xfrm>
            <a:off x="3931920" y="0"/>
            <a:ext cx="5212080" cy="1708665"/>
          </a:xfrm>
          <a:solidFill>
            <a:schemeClr val="bg2">
              <a:lumMod val="90000"/>
            </a:schemeClr>
          </a:solidFill>
        </p:spPr>
        <p:txBody>
          <a:bodyPr wrap="square" lIns="180000" tIns="936000" rIns="360000" bIns="144000"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  <a:lvl2pPr marL="288000" indent="-288000" algn="l">
              <a:buFontTx/>
              <a:buBlip>
                <a:blip r:embed="rId5"/>
              </a:buBlip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1" y="5851191"/>
            <a:ext cx="1584494" cy="66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3945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ri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pic>
      <p:sp>
        <p:nvSpPr>
          <p:cNvPr id="5" name="Textplatzhalter 4"/>
          <p:cNvSpPr>
            <a:spLocks noGrp="1"/>
          </p:cNvSpPr>
          <p:nvPr>
            <p:ph type="body" sz="quarter" idx="10"/>
            <p:custDataLst>
              <p:tags r:id="rId1"/>
            </p:custDataLst>
          </p:nvPr>
        </p:nvSpPr>
        <p:spPr>
          <a:xfrm>
            <a:off x="4572000" y="0"/>
            <a:ext cx="4572000" cy="1745016"/>
          </a:xfrm>
          <a:solidFill>
            <a:schemeClr val="tx2">
              <a:lumMod val="60000"/>
              <a:lumOff val="40000"/>
            </a:schemeClr>
          </a:solidFill>
        </p:spPr>
        <p:txBody>
          <a:bodyPr wrap="square" lIns="180000" tIns="936000" rIns="360000" bIns="180000"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  <a:lvl2pPr marL="288000" indent="-288000" algn="l">
              <a:buFontTx/>
              <a:buBlip>
                <a:blip r:embed="rId6"/>
              </a:buBlip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5851191"/>
            <a:ext cx="1584497" cy="66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3824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immungsbil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platzhalter 4"/>
          <p:cNvSpPr>
            <a:spLocks noGrp="1"/>
          </p:cNvSpPr>
          <p:nvPr>
            <p:ph type="body" sz="quarter" idx="10"/>
            <p:custDataLst>
              <p:tags r:id="rId1"/>
            </p:custDataLst>
          </p:nvPr>
        </p:nvSpPr>
        <p:spPr>
          <a:xfrm>
            <a:off x="2397760" y="0"/>
            <a:ext cx="6746240" cy="1745016"/>
          </a:xfrm>
          <a:solidFill>
            <a:schemeClr val="tx2">
              <a:lumMod val="40000"/>
              <a:lumOff val="60000"/>
            </a:schemeClr>
          </a:solidFill>
        </p:spPr>
        <p:txBody>
          <a:bodyPr wrap="square" lIns="180000" tIns="936000" rIns="360000" bIns="180000">
            <a:spAutoFit/>
          </a:bodyPr>
          <a:lstStyle>
            <a:lvl1pPr algn="l">
              <a:defRPr>
                <a:solidFill>
                  <a:schemeClr val="tx1"/>
                </a:solidFill>
              </a:defRPr>
            </a:lvl1pPr>
            <a:lvl2pPr marL="288000" indent="-288000" algn="l">
              <a:buFontTx/>
              <a:buBlip>
                <a:blip r:embed="rId5"/>
              </a:buBlip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5851191"/>
            <a:ext cx="1584497" cy="66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745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ur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10"/>
          <p:cNvSpPr>
            <a:spLocks noGrp="1"/>
          </p:cNvSpPr>
          <p:nvPr>
            <p:ph type="pic" sz="quarter" idx="16"/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blipFill>
            <a:blip r:embed="rId4"/>
            <a:stretch>
              <a:fillRect/>
            </a:stretch>
          </a:blipFill>
        </p:spPr>
        <p:txBody>
          <a:bodyPr/>
          <a:lstStyle/>
          <a:p>
            <a:r>
              <a:rPr lang="de-CH" dirty="0" smtClean="0"/>
              <a:t>Bild durch Klicken auf Symbol hinzufügen</a:t>
            </a:r>
            <a:endParaRPr lang="de-CH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5851191"/>
            <a:ext cx="1584497" cy="66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4842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13" Type="http://schemas.openxmlformats.org/officeDocument/2006/relationships/tags" Target="../tags/tag23.xml"/><Relationship Id="rId18" Type="http://schemas.openxmlformats.org/officeDocument/2006/relationships/image" Target="../media/image7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ags" Target="../tags/tag22.xm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6" Type="http://schemas.openxmlformats.org/officeDocument/2006/relationships/tags" Target="../tags/tag26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tags" Target="../tags/tag21.xml"/><Relationship Id="rId5" Type="http://schemas.openxmlformats.org/officeDocument/2006/relationships/slideLayout" Target="../slideLayouts/slideLayout10.xml"/><Relationship Id="rId15" Type="http://schemas.openxmlformats.org/officeDocument/2006/relationships/tags" Target="../tags/tag25.xml"/><Relationship Id="rId10" Type="http://schemas.openxmlformats.org/officeDocument/2006/relationships/tags" Target="../tags/tag20.xml"/><Relationship Id="rId4" Type="http://schemas.openxmlformats.org/officeDocument/2006/relationships/slideLayout" Target="../slideLayouts/slideLayout9.xml"/><Relationship Id="rId9" Type="http://schemas.openxmlformats.org/officeDocument/2006/relationships/tags" Target="../tags/tag19.xml"/><Relationship Id="rId14" Type="http://schemas.openxmlformats.org/officeDocument/2006/relationships/tags" Target="../tags/tag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ags" Target="../tags/tag85.xml"/><Relationship Id="rId5" Type="http://schemas.openxmlformats.org/officeDocument/2006/relationships/slideLayout" Target="../slideLayouts/slideLayout17.xml"/><Relationship Id="rId10" Type="http://schemas.openxmlformats.org/officeDocument/2006/relationships/tags" Target="../tags/tag84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ags" Target="../tags/tag118.xml"/><Relationship Id="rId3" Type="http://schemas.openxmlformats.org/officeDocument/2006/relationships/slideLayout" Target="../slideLayouts/slideLayout23.xml"/><Relationship Id="rId7" Type="http://schemas.openxmlformats.org/officeDocument/2006/relationships/tags" Target="../tags/tag11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ags" Target="../tags/tag116.xml"/><Relationship Id="rId5" Type="http://schemas.openxmlformats.org/officeDocument/2006/relationships/theme" Target="../theme/theme4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1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platzhalter 15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358775" y="365126"/>
            <a:ext cx="8426450" cy="128111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  <p:sp>
        <p:nvSpPr>
          <p:cNvPr id="17" name="Textplatzhalter 16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358775" y="1825625"/>
            <a:ext cx="8419237" cy="435133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de-CH" dirty="0" smtClean="0"/>
              <a:t>Textmasterformat bearbeiten</a:t>
            </a:r>
            <a:endParaRPr lang="de-CH" dirty="0"/>
          </a:p>
        </p:txBody>
      </p:sp>
      <p:sp>
        <p:nvSpPr>
          <p:cNvPr id="18" name="Datumsplatzhalter 17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358775" y="6356350"/>
            <a:ext cx="2327275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>
                <a:solidFill>
                  <a:srgbClr val="000000"/>
                </a:solidFill>
              </a:defRPr>
            </a:lvl1pPr>
          </a:lstStyle>
          <a:p>
            <a:fld id="{64BD9067-4B22-4591-B0DB-BB0697601439}" type="datetime1">
              <a:rPr lang="de-CH" smtClean="0"/>
              <a:t>25.06.2019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60523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5" r:id="rId1"/>
    <p:sldLayoutId id="2147484216" r:id="rId2"/>
    <p:sldLayoutId id="2147484217" r:id="rId3"/>
    <p:sldLayoutId id="2147484218" r:id="rId4"/>
    <p:sldLayoutId id="2147484219" r:id="rId5"/>
  </p:sldLayoutIdLst>
  <p:transition spd="med">
    <p:pull/>
  </p:transition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SzPct val="70000"/>
        <a:buFont typeface="Arial" panose="020B0604020202020204" pitchFamily="34" charset="0"/>
        <a:buChar char="​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288000" indent="-288000" algn="l" defTabSz="914400" rtl="0" eaLnBrk="1" latinLnBrk="0" hangingPunct="1">
        <a:lnSpc>
          <a:spcPct val="90000"/>
        </a:lnSpc>
        <a:spcBef>
          <a:spcPts val="0"/>
        </a:spcBef>
        <a:spcAft>
          <a:spcPts val="800"/>
        </a:spcAft>
        <a:buSzPct val="70000"/>
        <a:buFontTx/>
        <a:buBlip>
          <a:blip r:embed="rId10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76000" indent="-288000" algn="l" defTabSz="914400" rtl="0" eaLnBrk="1" latinLnBrk="0" hangingPunct="1">
        <a:lnSpc>
          <a:spcPct val="90000"/>
        </a:lnSpc>
        <a:spcBef>
          <a:spcPts val="0"/>
        </a:spcBef>
        <a:spcAft>
          <a:spcPts val="800"/>
        </a:spcAft>
        <a:buSzPct val="70000"/>
        <a:buFontTx/>
        <a:buBlip>
          <a:blip r:embed="rId10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88000" algn="l" defTabSz="914400" rtl="0" eaLnBrk="1" latinLnBrk="0" hangingPunct="1">
        <a:lnSpc>
          <a:spcPct val="90000"/>
        </a:lnSpc>
        <a:spcBef>
          <a:spcPts val="0"/>
        </a:spcBef>
        <a:spcAft>
          <a:spcPts val="800"/>
        </a:spcAft>
        <a:buSzPct val="70000"/>
        <a:buFontTx/>
        <a:buBlip>
          <a:blip r:embed="rId10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000" indent="-288000" algn="l" defTabSz="914400" rtl="0" eaLnBrk="1" latinLnBrk="0" hangingPunct="1">
        <a:lnSpc>
          <a:spcPct val="90000"/>
        </a:lnSpc>
        <a:spcBef>
          <a:spcPts val="0"/>
        </a:spcBef>
        <a:spcAft>
          <a:spcPts val="500"/>
        </a:spcAft>
        <a:buSzPct val="70000"/>
        <a:buFontTx/>
        <a:buBlip>
          <a:blip r:embed="rId10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26">
          <p15:clr>
            <a:srgbClr val="F26B43"/>
          </p15:clr>
        </p15:guide>
        <p15:guide id="2" pos="5534">
          <p15:clr>
            <a:srgbClr val="F26B43"/>
          </p15:clr>
        </p15:guide>
        <p15:guide id="0" orient="horz" pos="4110" userDrawn="1">
          <p15:clr>
            <a:srgbClr val="F26B43"/>
          </p15:clr>
        </p15:guide>
        <p15:guide id="3" pos="170" userDrawn="1">
          <p15:clr>
            <a:srgbClr val="F26B43"/>
          </p15:clr>
        </p15:guide>
        <p15:guide id="4" pos="4151" userDrawn="1">
          <p15:clr>
            <a:srgbClr val="F26B43"/>
          </p15:clr>
        </p15:guide>
        <p15:guide id="5" orient="horz" pos="2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>
            <p:custDataLst>
              <p:tags r:id="rId9"/>
            </p:custDataLst>
          </p:nvPr>
        </p:nvSpPr>
        <p:spPr>
          <a:xfrm>
            <a:off x="0" y="5943600"/>
            <a:ext cx="914400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CH" dirty="0" smtClean="0">
              <a:solidFill>
                <a:schemeClr val="tx1"/>
              </a:solidFill>
            </a:endParaRPr>
          </a:p>
          <a:p>
            <a:pPr algn="ctr"/>
            <a:endParaRPr lang="de-CH" dirty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0" y="-1"/>
            <a:ext cx="7200000" cy="748800"/>
          </a:xfrm>
          <a:prstGeom prst="rect">
            <a:avLst/>
          </a:prstGeom>
          <a:solidFill>
            <a:schemeClr val="tx1"/>
          </a:solidFill>
        </p:spPr>
        <p:txBody>
          <a:bodyPr vert="horz" lIns="360000" tIns="72000" rIns="72000" bIns="36000" rtlCol="0" anchor="b" anchorCtr="0">
            <a:noAutofit/>
          </a:bodyPr>
          <a:lstStyle/>
          <a:p>
            <a:r>
              <a:rPr lang="de-CH" dirty="0" smtClean="0"/>
              <a:t>Titel einfügen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360000" y="1089024"/>
            <a:ext cx="8424000" cy="424260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  <p:custDataLst>
              <p:tags r:id="rId12"/>
            </p:custDataLst>
          </p:nvPr>
        </p:nvSpPr>
        <p:spPr>
          <a:xfrm>
            <a:off x="896400" y="6484547"/>
            <a:ext cx="2083020" cy="15370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baseline="0">
                <a:solidFill>
                  <a:schemeClr val="tx1"/>
                </a:solidFill>
                <a:latin typeface="Calibri" panose="020F0502020204030204" pitchFamily="34" charset="0"/>
                <a:cs typeface="DINPro" panose="020B0504020101020102" pitchFamily="34" charset="0"/>
              </a:defRPr>
            </a:lvl1pPr>
          </a:lstStyle>
          <a:p>
            <a:r>
              <a:rPr lang="de-CH" smtClean="0"/>
              <a:t>30. Juni 2017</a:t>
            </a:r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  <p:custDataLst>
              <p:tags r:id="rId13"/>
            </p:custDataLst>
          </p:nvPr>
        </p:nvSpPr>
        <p:spPr>
          <a:xfrm>
            <a:off x="360000" y="6174360"/>
            <a:ext cx="3979590" cy="14071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b="1" baseline="0">
                <a:solidFill>
                  <a:schemeClr val="tx1"/>
                </a:solidFill>
                <a:latin typeface="Calibri" panose="020F0502020204030204" pitchFamily="34" charset="0"/>
                <a:cs typeface="DINPro-Bold" panose="020B0804020101020102" pitchFamily="34" charset="0"/>
              </a:defRPr>
            </a:lvl1pPr>
          </a:lstStyle>
          <a:p>
            <a:pPr>
              <a:lnSpc>
                <a:spcPct val="90000"/>
              </a:lnSpc>
            </a:pP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  <p:custDataLst>
              <p:tags r:id="rId14"/>
            </p:custDataLst>
          </p:nvPr>
        </p:nvSpPr>
        <p:spPr>
          <a:xfrm>
            <a:off x="662939" y="6484364"/>
            <a:ext cx="276226" cy="15388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fld id="{565A3E7D-0018-4715-8B3D-68E2BF3AD988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750" y="6212129"/>
            <a:ext cx="937250" cy="395115"/>
          </a:xfrm>
          <a:prstGeom prst="rect">
            <a:avLst/>
          </a:prstGeom>
        </p:spPr>
      </p:pic>
      <p:sp>
        <p:nvSpPr>
          <p:cNvPr id="9" name="Textfeld 8"/>
          <p:cNvSpPr txBox="1"/>
          <p:nvPr>
            <p:custDataLst>
              <p:tags r:id="rId15"/>
            </p:custDataLst>
          </p:nvPr>
        </p:nvSpPr>
        <p:spPr>
          <a:xfrm>
            <a:off x="359999" y="6328800"/>
            <a:ext cx="397959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000" cap="all" baseline="0" smtClean="0">
                <a:latin typeface="Calibri" panose="020F0502020204030204" pitchFamily="34" charset="0"/>
              </a:rPr>
              <a:t>Bildungs- und Kulturdirektion Direktionssekretariat</a:t>
            </a:r>
            <a:endParaRPr lang="de-CH" sz="1000" cap="all" baseline="0" dirty="0">
              <a:latin typeface="Calibri" panose="020F0502020204030204" pitchFamily="34" charset="0"/>
            </a:endParaRPr>
          </a:p>
        </p:txBody>
      </p:sp>
      <p:sp>
        <p:nvSpPr>
          <p:cNvPr id="15" name="Textfeld 14"/>
          <p:cNvSpPr txBox="1"/>
          <p:nvPr>
            <p:custDataLst>
              <p:tags r:id="rId16"/>
            </p:custDataLst>
          </p:nvPr>
        </p:nvSpPr>
        <p:spPr>
          <a:xfrm>
            <a:off x="359999" y="6484366"/>
            <a:ext cx="32008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1000" cap="none" baseline="0" dirty="0" smtClean="0">
                <a:latin typeface="Calibri" panose="020F0502020204030204" pitchFamily="34" charset="0"/>
              </a:rPr>
              <a:t>Seite</a:t>
            </a:r>
            <a:endParaRPr lang="de-CH" sz="1000" cap="none" baseline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84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23" r:id="rId2"/>
    <p:sldLayoutId id="2147484224" r:id="rId3"/>
    <p:sldLayoutId id="2147484225" r:id="rId4"/>
    <p:sldLayoutId id="2147484226" r:id="rId5"/>
    <p:sldLayoutId id="2147484227" r:id="rId6"/>
    <p:sldLayoutId id="2147484228" r:id="rId7"/>
  </p:sldLayoutIdLst>
  <p:transition spd="med">
    <p:pull/>
  </p:transition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spcAft>
          <a:spcPts val="0"/>
        </a:spcAft>
        <a:buNone/>
        <a:defRPr sz="2600" b="1" kern="1200" baseline="0">
          <a:solidFill>
            <a:schemeClr val="accent1"/>
          </a:solidFill>
          <a:latin typeface="Calibri" panose="020F0502020204030204" pitchFamily="34" charset="0"/>
          <a:ea typeface="+mj-ea"/>
          <a:cs typeface="DINPro-Bold" panose="020B0804020101020102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4"/>
        </a:buClr>
        <a:buFont typeface="Arial" panose="020B0604020202020204" pitchFamily="34" charset="0"/>
        <a:buChar char="​"/>
        <a:defRPr sz="20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288000" indent="-2880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1"/>
        </a:buClr>
        <a:buFontTx/>
        <a:buBlip>
          <a:blip r:embed="rId18"/>
        </a:buBlip>
        <a:defRPr sz="20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576000" indent="-2880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1"/>
        </a:buClr>
        <a:buFontTx/>
        <a:buBlip>
          <a:blip r:embed="rId18"/>
        </a:buBlip>
        <a:defRPr sz="20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864000" indent="-2880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1"/>
        </a:buClr>
        <a:buFontTx/>
        <a:buBlip>
          <a:blip r:embed="rId18"/>
        </a:buBlip>
        <a:defRPr sz="20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1152000" indent="-2880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1"/>
        </a:buClr>
        <a:buFontTx/>
        <a:buBlip>
          <a:blip r:embed="rId18"/>
        </a:buBlip>
        <a:defRPr sz="20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686">
          <p15:clr>
            <a:srgbClr val="F26B43"/>
          </p15:clr>
        </p15:guide>
        <p15:guide id="2" pos="5534">
          <p15:clr>
            <a:srgbClr val="F26B43"/>
          </p15:clr>
        </p15:guide>
        <p15:guide id="3" pos="226">
          <p15:clr>
            <a:srgbClr val="F26B43"/>
          </p15:clr>
        </p15:guide>
        <p15:guide id="4" orient="horz" pos="354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0" y="-1"/>
            <a:ext cx="7200000" cy="748800"/>
          </a:xfrm>
          <a:prstGeom prst="rect">
            <a:avLst/>
          </a:prstGeom>
          <a:solidFill>
            <a:schemeClr val="tx1"/>
          </a:solidFill>
        </p:spPr>
        <p:txBody>
          <a:bodyPr vert="horz" lIns="360000" tIns="72000" rIns="72000" bIns="36000" rtlCol="0" anchor="b" anchorCtr="0">
            <a:noAutofit/>
          </a:bodyPr>
          <a:lstStyle/>
          <a:p>
            <a:r>
              <a:rPr lang="de-CH" dirty="0" smtClean="0"/>
              <a:t>Titel einfügen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360000" y="1089025"/>
            <a:ext cx="8424000" cy="460260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CH" dirty="0" smtClean="0"/>
              <a:t>Textmasterformat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83125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0" r:id="rId1"/>
    <p:sldLayoutId id="2147484231" r:id="rId2"/>
    <p:sldLayoutId id="2147484232" r:id="rId3"/>
    <p:sldLayoutId id="2147484233" r:id="rId4"/>
    <p:sldLayoutId id="2147484234" r:id="rId5"/>
    <p:sldLayoutId id="2147484235" r:id="rId6"/>
    <p:sldLayoutId id="2147484236" r:id="rId7"/>
    <p:sldLayoutId id="2147484237" r:id="rId8"/>
  </p:sldLayoutIdLst>
  <p:transition spd="med">
    <p:pull/>
  </p:transition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spcAft>
          <a:spcPts val="0"/>
        </a:spcAft>
        <a:buNone/>
        <a:defRPr sz="2600" b="1" kern="1200" baseline="0">
          <a:solidFill>
            <a:schemeClr val="accent1"/>
          </a:solidFill>
          <a:latin typeface="Calibri" panose="020F0502020204030204" pitchFamily="34" charset="0"/>
          <a:ea typeface="+mj-ea"/>
          <a:cs typeface="DINPro-Bold" panose="020B0804020101020102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4"/>
        </a:buClr>
        <a:buFont typeface="Arial" panose="020B0604020202020204" pitchFamily="34" charset="0"/>
        <a:buChar char="​"/>
        <a:defRPr sz="20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288000" indent="-2880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1"/>
        </a:buClr>
        <a:buFontTx/>
        <a:buBlip>
          <a:blip r:embed="rId12"/>
        </a:buBlip>
        <a:defRPr sz="20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576000" indent="-2880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1"/>
        </a:buClr>
        <a:buFontTx/>
        <a:buBlip>
          <a:blip r:embed="rId12"/>
        </a:buBlip>
        <a:defRPr sz="20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864000" indent="-2880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1"/>
        </a:buClr>
        <a:buFontTx/>
        <a:buBlip>
          <a:blip r:embed="rId12"/>
        </a:buBlip>
        <a:defRPr sz="20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1152000" indent="-2880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1"/>
        </a:buClr>
        <a:buFontTx/>
        <a:buBlip>
          <a:blip r:embed="rId12"/>
        </a:buBlip>
        <a:defRPr sz="20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686">
          <p15:clr>
            <a:srgbClr val="F26B43"/>
          </p15:clr>
        </p15:guide>
        <p15:guide id="2" pos="226">
          <p15:clr>
            <a:srgbClr val="F26B43"/>
          </p15:clr>
        </p15:guide>
        <p15:guide id="3" pos="5534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platzhalter 15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2546" y="0"/>
            <a:ext cx="7200000" cy="748800"/>
          </a:xfrm>
          <a:prstGeom prst="rect">
            <a:avLst/>
          </a:prstGeom>
          <a:solidFill>
            <a:schemeClr val="tx1"/>
          </a:solidFill>
        </p:spPr>
        <p:txBody>
          <a:bodyPr vert="horz" lIns="360000" tIns="144000" rIns="72000" bIns="144000" rtlCol="0" anchor="t" anchorCtr="0">
            <a:noAutofit/>
          </a:bodyPr>
          <a:lstStyle/>
          <a:p>
            <a:r>
              <a:rPr lang="de-CH" dirty="0" smtClean="0"/>
              <a:t>Titel</a:t>
            </a:r>
            <a:endParaRPr lang="de-CH" dirty="0"/>
          </a:p>
        </p:txBody>
      </p:sp>
      <p:sp>
        <p:nvSpPr>
          <p:cNvPr id="17" name="Textplatzhalter 16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>
          <a:xfrm>
            <a:off x="358775" y="1825625"/>
            <a:ext cx="8426450" cy="229933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de-CH" dirty="0" smtClean="0"/>
              <a:t>Textmasterformat </a:t>
            </a:r>
          </a:p>
          <a:p>
            <a:pPr lvl="1"/>
            <a:r>
              <a:rPr lang="de-CH" dirty="0" smtClean="0"/>
              <a:t>bearbeiten</a:t>
            </a:r>
            <a:endParaRPr lang="de-CH" dirty="0"/>
          </a:p>
        </p:txBody>
      </p:sp>
      <p:sp>
        <p:nvSpPr>
          <p:cNvPr id="18" name="Datumsplatzhalter 17"/>
          <p:cNvSpPr>
            <a:spLocks noGrp="1"/>
          </p:cNvSpPr>
          <p:nvPr>
            <p:ph type="dt" sz="half" idx="2"/>
            <p:custDataLst>
              <p:tags r:id="rId8"/>
            </p:custDataLst>
          </p:nvPr>
        </p:nvSpPr>
        <p:spPr>
          <a:xfrm>
            <a:off x="358775" y="6377574"/>
            <a:ext cx="2057400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>
                <a:solidFill>
                  <a:srgbClr val="000000"/>
                </a:solidFill>
              </a:defRPr>
            </a:lvl1pPr>
          </a:lstStyle>
          <a:p>
            <a:fld id="{64BD9067-4B22-4591-B0DB-BB0697601439}" type="datetime1">
              <a:rPr lang="de-CH" smtClean="0"/>
              <a:t>25.06.2019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59683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9" r:id="rId1"/>
    <p:sldLayoutId id="2147484240" r:id="rId2"/>
    <p:sldLayoutId id="2147484241" r:id="rId3"/>
    <p:sldLayoutId id="2147484242" r:id="rId4"/>
  </p:sldLayoutIdLst>
  <p:transition spd="med">
    <p:pull/>
  </p:transition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SzPct val="70000"/>
        <a:buFont typeface="Arial" panose="020B0604020202020204" pitchFamily="34" charset="0"/>
        <a:buChar char="​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88000" indent="-288000" algn="l" defTabSz="914400" rtl="0" eaLnBrk="1" latinLnBrk="0" hangingPunct="1">
        <a:lnSpc>
          <a:spcPct val="90000"/>
        </a:lnSpc>
        <a:spcBef>
          <a:spcPts val="0"/>
        </a:spcBef>
        <a:spcAft>
          <a:spcPts val="800"/>
        </a:spcAft>
        <a:buSzPct val="100000"/>
        <a:buFontTx/>
        <a:buBlip>
          <a:blip r:embed="rId9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76000" indent="-288000" algn="l" defTabSz="914400" rtl="0" eaLnBrk="1" latinLnBrk="0" hangingPunct="1">
        <a:lnSpc>
          <a:spcPct val="90000"/>
        </a:lnSpc>
        <a:spcBef>
          <a:spcPts val="0"/>
        </a:spcBef>
        <a:spcAft>
          <a:spcPts val="800"/>
        </a:spcAft>
        <a:buSzPct val="70000"/>
        <a:buFontTx/>
        <a:buBlip>
          <a:blip r:embed="rId10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88000" algn="l" defTabSz="914400" rtl="0" eaLnBrk="1" latinLnBrk="0" hangingPunct="1">
        <a:lnSpc>
          <a:spcPct val="90000"/>
        </a:lnSpc>
        <a:spcBef>
          <a:spcPts val="0"/>
        </a:spcBef>
        <a:spcAft>
          <a:spcPts val="800"/>
        </a:spcAft>
        <a:buSzPct val="70000"/>
        <a:buFontTx/>
        <a:buBlip>
          <a:blip r:embed="rId10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000" indent="-288000" algn="l" defTabSz="914400" rtl="0" eaLnBrk="1" latinLnBrk="0" hangingPunct="1">
        <a:lnSpc>
          <a:spcPct val="90000"/>
        </a:lnSpc>
        <a:spcBef>
          <a:spcPts val="0"/>
        </a:spcBef>
        <a:spcAft>
          <a:spcPts val="500"/>
        </a:spcAft>
        <a:buSzPct val="70000"/>
        <a:buFontTx/>
        <a:buBlip>
          <a:blip r:embed="rId10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110">
          <p15:clr>
            <a:srgbClr val="F26B43"/>
          </p15:clr>
        </p15:guide>
        <p15:guide id="2" pos="226">
          <p15:clr>
            <a:srgbClr val="F26B43"/>
          </p15:clr>
        </p15:guide>
        <p15:guide id="3" pos="5534">
          <p15:clr>
            <a:srgbClr val="F26B43"/>
          </p15:clr>
        </p15:guide>
        <p15:guide id="4" orient="horz" pos="2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7.xml"/><Relationship Id="rId4" Type="http://schemas.openxmlformats.org/officeDocument/2006/relationships/image" Target="../media/image1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" Type="http://schemas.openxmlformats.org/officeDocument/2006/relationships/tags" Target="../tags/tag128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34.xml"/><Relationship Id="rId7" Type="http://schemas.openxmlformats.org/officeDocument/2006/relationships/image" Target="../media/image7.png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3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37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136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139.xml"/><Relationship Id="rId10" Type="http://schemas.openxmlformats.org/officeDocument/2006/relationships/image" Target="../media/image16.emf"/><Relationship Id="rId4" Type="http://schemas.openxmlformats.org/officeDocument/2006/relationships/tags" Target="../tags/tag138.xml"/><Relationship Id="rId9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42.xml"/><Relationship Id="rId7" Type="http://schemas.openxmlformats.org/officeDocument/2006/relationships/image" Target="../media/image7.png"/><Relationship Id="rId2" Type="http://schemas.openxmlformats.org/officeDocument/2006/relationships/tags" Target="../tags/tag141.xml"/><Relationship Id="rId1" Type="http://schemas.openxmlformats.org/officeDocument/2006/relationships/tags" Target="../tags/tag140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4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46.xml"/><Relationship Id="rId7" Type="http://schemas.openxmlformats.org/officeDocument/2006/relationships/image" Target="../media/image7.png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4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50.xml"/><Relationship Id="rId7" Type="http://schemas.openxmlformats.org/officeDocument/2006/relationships/image" Target="../media/image7.png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5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54.xml"/><Relationship Id="rId7" Type="http://schemas.openxmlformats.org/officeDocument/2006/relationships/image" Target="../media/image7.png"/><Relationship Id="rId2" Type="http://schemas.openxmlformats.org/officeDocument/2006/relationships/tags" Target="../tags/tag153.xml"/><Relationship Id="rId1" Type="http://schemas.openxmlformats.org/officeDocument/2006/relationships/tags" Target="../tags/tag152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5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58.xml"/><Relationship Id="rId7" Type="http://schemas.openxmlformats.org/officeDocument/2006/relationships/image" Target="../media/image7.png"/><Relationship Id="rId2" Type="http://schemas.openxmlformats.org/officeDocument/2006/relationships/tags" Target="../tags/tag157.xml"/><Relationship Id="rId1" Type="http://schemas.openxmlformats.org/officeDocument/2006/relationships/tags" Target="../tags/tag156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5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62.xml"/><Relationship Id="rId7" Type="http://schemas.openxmlformats.org/officeDocument/2006/relationships/image" Target="../media/image7.png"/><Relationship Id="rId2" Type="http://schemas.openxmlformats.org/officeDocument/2006/relationships/tags" Target="../tags/tag161.xml"/><Relationship Id="rId1" Type="http://schemas.openxmlformats.org/officeDocument/2006/relationships/tags" Target="../tags/tag160.xml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6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66.xml"/><Relationship Id="rId7" Type="http://schemas.openxmlformats.org/officeDocument/2006/relationships/image" Target="../media/image7.png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6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70.xml"/><Relationship Id="rId7" Type="http://schemas.openxmlformats.org/officeDocument/2006/relationships/image" Target="../media/image7.png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7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74.xml"/><Relationship Id="rId7" Type="http://schemas.openxmlformats.org/officeDocument/2006/relationships/image" Target="../media/image7.png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7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178.xml"/><Relationship Id="rId7" Type="http://schemas.openxmlformats.org/officeDocument/2006/relationships/image" Target="../media/image7.png"/><Relationship Id="rId2" Type="http://schemas.openxmlformats.org/officeDocument/2006/relationships/tags" Target="../tags/tag177.xml"/><Relationship Id="rId1" Type="http://schemas.openxmlformats.org/officeDocument/2006/relationships/tags" Target="../tags/tag176.xml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7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82.xml"/><Relationship Id="rId7" Type="http://schemas.openxmlformats.org/officeDocument/2006/relationships/image" Target="../media/image7.png"/><Relationship Id="rId2" Type="http://schemas.openxmlformats.org/officeDocument/2006/relationships/tags" Target="../tags/tag181.xml"/><Relationship Id="rId1" Type="http://schemas.openxmlformats.org/officeDocument/2006/relationships/tags" Target="../tags/tag180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8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186.xml"/><Relationship Id="rId7" Type="http://schemas.openxmlformats.org/officeDocument/2006/relationships/image" Target="../media/image7.png"/><Relationship Id="rId2" Type="http://schemas.openxmlformats.org/officeDocument/2006/relationships/tags" Target="../tags/tag185.xml"/><Relationship Id="rId1" Type="http://schemas.openxmlformats.org/officeDocument/2006/relationships/tags" Target="../tags/tag184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8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90.xml"/><Relationship Id="rId7" Type="http://schemas.openxmlformats.org/officeDocument/2006/relationships/image" Target="../media/image7.png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9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194.xml"/><Relationship Id="rId7" Type="http://schemas.openxmlformats.org/officeDocument/2006/relationships/image" Target="../media/image7.png"/><Relationship Id="rId2" Type="http://schemas.openxmlformats.org/officeDocument/2006/relationships/tags" Target="../tags/tag193.xml"/><Relationship Id="rId1" Type="http://schemas.openxmlformats.org/officeDocument/2006/relationships/tags" Target="../tags/tag192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9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98.xml"/><Relationship Id="rId7" Type="http://schemas.openxmlformats.org/officeDocument/2006/relationships/image" Target="../media/image7.png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9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202.xml"/><Relationship Id="rId7" Type="http://schemas.openxmlformats.org/officeDocument/2006/relationships/image" Target="../media/image7.png"/><Relationship Id="rId2" Type="http://schemas.openxmlformats.org/officeDocument/2006/relationships/tags" Target="../tags/tag201.xml"/><Relationship Id="rId1" Type="http://schemas.openxmlformats.org/officeDocument/2006/relationships/tags" Target="../tags/tag200.xml"/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0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206.xml"/><Relationship Id="rId7" Type="http://schemas.openxmlformats.org/officeDocument/2006/relationships/image" Target="../media/image7.png"/><Relationship Id="rId2" Type="http://schemas.openxmlformats.org/officeDocument/2006/relationships/tags" Target="../tags/tag205.xml"/><Relationship Id="rId1" Type="http://schemas.openxmlformats.org/officeDocument/2006/relationships/tags" Target="../tags/tag204.xml"/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0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210.xml"/><Relationship Id="rId7" Type="http://schemas.openxmlformats.org/officeDocument/2006/relationships/image" Target="../media/image7.png"/><Relationship Id="rId2" Type="http://schemas.openxmlformats.org/officeDocument/2006/relationships/tags" Target="../tags/tag209.xml"/><Relationship Id="rId1" Type="http://schemas.openxmlformats.org/officeDocument/2006/relationships/tags" Target="../tags/tag208.xml"/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214.xml"/><Relationship Id="rId7" Type="http://schemas.openxmlformats.org/officeDocument/2006/relationships/image" Target="../media/image7.png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1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218.xml"/><Relationship Id="rId7" Type="http://schemas.openxmlformats.org/officeDocument/2006/relationships/image" Target="../media/image7.png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222.xml"/><Relationship Id="rId7" Type="http://schemas.openxmlformats.org/officeDocument/2006/relationships/image" Target="../media/image7.png"/><Relationship Id="rId2" Type="http://schemas.openxmlformats.org/officeDocument/2006/relationships/tags" Target="../tags/tag221.xml"/><Relationship Id="rId1" Type="http://schemas.openxmlformats.org/officeDocument/2006/relationships/tags" Target="../tags/tag220.xml"/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226.xml"/><Relationship Id="rId7" Type="http://schemas.openxmlformats.org/officeDocument/2006/relationships/image" Target="../media/image7.png"/><Relationship Id="rId2" Type="http://schemas.openxmlformats.org/officeDocument/2006/relationships/tags" Target="../tags/tag225.xml"/><Relationship Id="rId1" Type="http://schemas.openxmlformats.org/officeDocument/2006/relationships/tags" Target="../tags/tag224.xml"/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29.xml"/><Relationship Id="rId1" Type="http://schemas.openxmlformats.org/officeDocument/2006/relationships/tags" Target="../tags/tag228.xml"/><Relationship Id="rId5" Type="http://schemas.openxmlformats.org/officeDocument/2006/relationships/image" Target="../media/image19.jpg"/><Relationship Id="rId4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platzhalter 3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48" b="34248"/>
          <a:stretch>
            <a:fillRect/>
          </a:stretch>
        </p:blipFill>
        <p:spPr/>
      </p:pic>
      <p:sp>
        <p:nvSpPr>
          <p:cNvPr id="3" name="Textfeld 2"/>
          <p:cNvSpPr txBox="1"/>
          <p:nvPr>
            <p:custDataLst>
              <p:tags r:id="rId1"/>
            </p:custDataLst>
          </p:nvPr>
        </p:nvSpPr>
        <p:spPr>
          <a:xfrm>
            <a:off x="4933950" y="1"/>
            <a:ext cx="4210050" cy="2159998"/>
          </a:xfrm>
          <a:prstGeom prst="rect">
            <a:avLst/>
          </a:prstGeom>
          <a:gradFill>
            <a:gsLst>
              <a:gs pos="38000">
                <a:schemeClr val="tx1"/>
              </a:gs>
              <a:gs pos="73000">
                <a:schemeClr val="tx1">
                  <a:alpha val="0"/>
                </a:schemeClr>
              </a:gs>
            </a:gsLst>
            <a:lin ang="10800000" scaled="0"/>
          </a:gradFill>
        </p:spPr>
        <p:txBody>
          <a:bodyPr wrap="square" lIns="0" tIns="396000" rIns="432000" bIns="0" rtlCol="0">
            <a:noAutofit/>
          </a:bodyPr>
          <a:lstStyle/>
          <a:p>
            <a:pPr algn="r"/>
            <a:r>
              <a:rPr lang="de-DE" sz="2400" smtClean="0">
                <a:solidFill>
                  <a:srgbClr val="FFFFFF"/>
                </a:solidFill>
              </a:rPr>
              <a:t>Bildungs- und Kulturdirektion</a:t>
            </a:r>
            <a:endParaRPr lang="de-CH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8194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dirty="0" smtClean="0"/>
              <a:t>Agenda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59997" y="1196752"/>
            <a:ext cx="8424000" cy="2046714"/>
          </a:xfrm>
        </p:spPr>
        <p:txBody>
          <a:bodyPr>
            <a:spAutoFit/>
          </a:bodyPr>
          <a:lstStyle/>
          <a:p>
            <a:pPr marL="342900" lvl="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Ausgangslage</a:t>
            </a:r>
            <a:endParaRPr lang="de-CH" dirty="0">
              <a:solidFill>
                <a:schemeClr val="bg1">
                  <a:lumMod val="10000"/>
                </a:schemeClr>
              </a:solidFill>
            </a:endParaRPr>
          </a:p>
          <a:p>
            <a:pPr marL="342900" lvl="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Darstellung des geltenden Regimes</a:t>
            </a:r>
          </a:p>
          <a:p>
            <a:pPr marL="342900" lvl="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Grundzüge des neuen Gesetzes</a:t>
            </a:r>
          </a:p>
          <a:p>
            <a:pPr marL="342900" lvl="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Finanzielle Wirkungen</a:t>
            </a:r>
            <a:endParaRPr lang="de-CH" dirty="0">
              <a:solidFill>
                <a:schemeClr val="bg1">
                  <a:lumMod val="10000"/>
                </a:schemeClr>
              </a:solidFill>
            </a:endParaRPr>
          </a:p>
          <a:p>
            <a:pPr marL="342900" lvl="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Folgerungen und weiteres Vorgehen</a:t>
            </a:r>
          </a:p>
          <a:p>
            <a:pPr marL="342900" lvl="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Fragen/Diskussion</a:t>
            </a:r>
            <a:endParaRPr lang="de-CH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2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438506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 smtClean="0"/>
              <a:t>Ausgangslage (1/5)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3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461664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 typeface="Arial" panose="020B0604020202020204" pitchFamily="34" charset="0"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27. Januar 2016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Landrat erklärt </a:t>
            </a: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Motion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 von LR Céline Huber, Altdorf, zu «Schaffung einer Rechtsgrundlage für eine nachhaltige Finanzierung von regionalen Sport- </a:t>
            </a:r>
            <a:br>
              <a:rPr lang="de-CH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und Freizeitanlagen» als erheblich, und zwar entgegen dem Antrag des Regierungsrats (war bereit, Vorstoss als Postulat entgegenzunehmen).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Regierung hat eine </a:t>
            </a:r>
            <a:r>
              <a:rPr lang="de-CH" b="1" dirty="0">
                <a:solidFill>
                  <a:schemeClr val="bg1">
                    <a:lumMod val="10000"/>
                  </a:schemeClr>
                </a:solidFill>
              </a:rPr>
              <a:t>rechtliche Grundlage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zu schaffen, welche die nachhaltige Finanzierung von Sport- und Freizeitanlagen von regionaler Bedeutung ermöglicht.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Mögliche </a:t>
            </a: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Objekte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: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Schwimmbad Altdorf, 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Theater Uri,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Haus für 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Kunst,</a:t>
            </a:r>
            <a:br>
              <a:rPr lang="de-CH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Haus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der Volksmusik, Sport- und Freizeitanlagen am Weg der 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Schweiz,</a:t>
            </a:r>
            <a:br>
              <a:rPr lang="de-CH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andere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Projekte (zentrale Schiessanlage, kantonaler 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Skateplatz,</a:t>
            </a:r>
            <a:br>
              <a:rPr lang="de-CH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regionales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Sportzentrum, Schneesportzentrum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). </a:t>
            </a:r>
          </a:p>
          <a:p>
            <a:pPr>
              <a:buClrTx/>
              <a:buNone/>
            </a:pPr>
            <a:endParaRPr lang="de-CH" dirty="0" smtClean="0">
              <a:solidFill>
                <a:schemeClr val="bg1">
                  <a:lumMod val="10000"/>
                </a:schemeClr>
              </a:solidFill>
            </a:endParaRPr>
          </a:p>
          <a:p>
            <a:pPr>
              <a:buClrTx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10. Mai 2016</a:t>
            </a:r>
            <a:endParaRPr lang="de-CH" b="1" dirty="0">
              <a:solidFill>
                <a:schemeClr val="bg1">
                  <a:lumMod val="10000"/>
                </a:schemeClr>
              </a:solidFill>
            </a:endParaRP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Regierungsrat gibt </a:t>
            </a: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kantonsinternes Grundlagenpapier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 in Auftrag.</a:t>
            </a:r>
            <a:endParaRPr lang="de-CH" dirty="0" smtClean="0"/>
          </a:p>
        </p:txBody>
      </p:sp>
    </p:spTree>
    <p:extLst>
      <p:ext uri="{BB962C8B-B14F-4D97-AF65-F5344CB8AC3E}">
        <p14:creationId xmlns:p14="http://schemas.microsoft.com/office/powerpoint/2010/main" val="110178191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CH" altLang="de-DE" dirty="0" smtClean="0"/>
              <a:t>Ausgangslage (2/5)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4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359997" y="1196752"/>
            <a:ext cx="8424000" cy="398570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8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8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8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8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None/>
            </a:pPr>
            <a:r>
              <a:rPr lang="de-CH" b="1" dirty="0" smtClean="0"/>
              <a:t>6. Dezember </a:t>
            </a:r>
            <a:r>
              <a:rPr lang="de-CH" b="1" dirty="0"/>
              <a:t>2016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Regierungsrat nimmt Grundlagenbericht der BKD 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(in Zusammenarbeit mit</a:t>
            </a:r>
            <a:br>
              <a:rPr lang="de-CH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LA, VD und GSUD) zur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Kenntnis und legt die </a:t>
            </a:r>
            <a:r>
              <a:rPr lang="de-CH" b="1" dirty="0">
                <a:solidFill>
                  <a:schemeClr val="bg1">
                    <a:lumMod val="10000"/>
                  </a:schemeClr>
                </a:solidFill>
              </a:rPr>
              <a:t>Eckwerte für das </a:t>
            </a: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Vorgehen 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und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die künftige Projektorganisation fest. </a:t>
            </a:r>
            <a:endParaRPr lang="de-CH" dirty="0" smtClean="0">
              <a:solidFill>
                <a:schemeClr val="bg1">
                  <a:lumMod val="10000"/>
                </a:schemeClr>
              </a:solidFill>
            </a:endParaRPr>
          </a:p>
          <a:p>
            <a:pPr>
              <a:buClrTx/>
              <a:buNone/>
            </a:pPr>
            <a:endParaRPr lang="de-CH" dirty="0">
              <a:solidFill>
                <a:schemeClr val="bg1">
                  <a:lumMod val="10000"/>
                </a:schemeClr>
              </a:solidFill>
            </a:endParaRPr>
          </a:p>
          <a:p>
            <a:pPr>
              <a:buClrTx/>
              <a:buFont typeface="Arial" panose="020B0604020202020204" pitchFamily="34" charset="0"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28. März 2017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Regierungsrat beschliesst </a:t>
            </a: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Projektauftrag</a:t>
            </a:r>
            <a:b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zu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«Schaffung einer 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Rechtsgrundlage</a:t>
            </a:r>
            <a:br>
              <a:rPr lang="de-CH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für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eine nachhaltige 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Finanzierung von</a:t>
            </a:r>
            <a:br>
              <a:rPr lang="de-CH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regionalen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Sport- 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und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Freizeitanlagen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».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Ziel des Projekts: </a:t>
            </a:r>
            <a:r>
              <a:rPr lang="de-CH" dirty="0" smtClean="0"/>
              <a:t>Es </a:t>
            </a:r>
            <a:r>
              <a:rPr lang="de-CH" dirty="0"/>
              <a:t>liegt ein </a:t>
            </a:r>
            <a:r>
              <a:rPr lang="de-CH" b="1" dirty="0" smtClean="0"/>
              <a:t>Bericht</a:t>
            </a:r>
            <a:br>
              <a:rPr lang="de-CH" b="1" dirty="0" smtClean="0"/>
            </a:br>
            <a:r>
              <a:rPr lang="de-CH" dirty="0" smtClean="0"/>
              <a:t>mit </a:t>
            </a:r>
            <a:r>
              <a:rPr lang="de-CH" dirty="0"/>
              <a:t>Vorschlägen vor, wie die </a:t>
            </a:r>
            <a:r>
              <a:rPr lang="de-CH" dirty="0" smtClean="0"/>
              <a:t>Motion</a:t>
            </a:r>
            <a:br>
              <a:rPr lang="de-CH" dirty="0" smtClean="0"/>
            </a:br>
            <a:r>
              <a:rPr lang="de-CH" dirty="0" smtClean="0"/>
              <a:t>umgesetzt </a:t>
            </a:r>
            <a:r>
              <a:rPr lang="de-CH" dirty="0"/>
              <a:t>werden könnte</a:t>
            </a:r>
            <a:r>
              <a:rPr lang="de-CH" dirty="0" smtClean="0"/>
              <a:t>.</a:t>
            </a:r>
            <a:endParaRPr lang="de-CH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151704" y="3140967"/>
            <a:ext cx="739594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CH"/>
          </a:p>
        </p:txBody>
      </p:sp>
      <p:sp>
        <p:nvSpPr>
          <p:cNvPr id="9" name="Rectangle 5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CH"/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5224682"/>
              </p:ext>
            </p:extLst>
          </p:nvPr>
        </p:nvGraphicFramePr>
        <p:xfrm>
          <a:off x="4965129" y="2772122"/>
          <a:ext cx="4143375" cy="310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5" name="Folie" r:id="rId9" imgW="4559705" imgH="3419685" progId="PowerPoint.Slide.12">
                  <p:embed/>
                </p:oleObj>
              </mc:Choice>
              <mc:Fallback>
                <p:oleObj name="Folie" r:id="rId9" imgW="4559705" imgH="3419685" progId="PowerPoint.Slide.12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5129" y="2772122"/>
                        <a:ext cx="4143375" cy="3105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0709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 smtClean="0"/>
              <a:t>Ausgangslage (3/5)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5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5339923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ClrTx/>
              <a:buFont typeface="Wingdings" panose="05000000000000000000" pitchFamily="2" charset="2"/>
              <a:buChar char="Ø"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Rahmenbedingungen Regierungsrat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/>
            </a:r>
            <a:br>
              <a:rPr lang="de-CH" dirty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- Im Lauf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des Projekts sind klare einschränkende </a:t>
            </a:r>
            <a:r>
              <a:rPr lang="de-CH" b="1" dirty="0">
                <a:solidFill>
                  <a:schemeClr val="bg1">
                    <a:lumMod val="10000"/>
                  </a:schemeClr>
                </a:solidFill>
              </a:rPr>
              <a:t>Kriterien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 zu formulieren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,</a:t>
            </a:r>
            <a:br>
              <a:rPr lang="de-CH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 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die es 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erlauben,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die massgeblichen Objekte zu bestimmen. 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/>
            </a:r>
            <a:br>
              <a:rPr lang="de-CH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- Es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ist eine Lösung auszuarbeiten, die </a:t>
            </a:r>
            <a:r>
              <a:rPr lang="de-CH" b="1" dirty="0">
                <a:solidFill>
                  <a:schemeClr val="bg1">
                    <a:lumMod val="10000"/>
                  </a:schemeClr>
                </a:solidFill>
              </a:rPr>
              <a:t>sowohl Investitions- als auch </a:t>
            </a: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/>
            </a:r>
            <a:b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  Betriebskosten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mit in die Überlegungen einbezieht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.</a:t>
            </a:r>
            <a:br>
              <a:rPr lang="de-CH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- Die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möglichen Auswirkungen auf die Abgeltung von </a:t>
            </a: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Zentrumsleistungen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/>
            </a:r>
            <a:br>
              <a:rPr lang="de-CH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 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sind im Rahmen des Projekts vertieft zu prüfen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.</a:t>
            </a:r>
            <a:br>
              <a:rPr lang="de-CH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- Folgende </a:t>
            </a: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finanzielle </a:t>
            </a:r>
            <a:r>
              <a:rPr lang="de-CH" b="1" dirty="0">
                <a:solidFill>
                  <a:schemeClr val="bg1">
                    <a:lumMod val="10000"/>
                  </a:schemeClr>
                </a:solidFill>
              </a:rPr>
              <a:t>Eckpunkte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werden definiert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:</a:t>
            </a:r>
            <a:br>
              <a:rPr lang="de-CH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   - Es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sind Kriterien zu definieren, nach denen der Anteil, der von 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Gemeinden</a:t>
            </a:r>
            <a:br>
              <a:rPr lang="de-CH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    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zu leisten ist, festgelegt werden kann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.</a:t>
            </a:r>
            <a:br>
              <a:rPr lang="de-CH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   - Bei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der Berechnung der Gesamtsumme und bezüglich des 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Anteils</a:t>
            </a:r>
            <a:br>
              <a:rPr lang="de-CH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    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Kanton/Gemeinde ist im Grundsatz von den heutigen Beiträgen 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der</a:t>
            </a:r>
            <a:br>
              <a:rPr lang="de-CH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    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öffentlichen Hand (Kanton, Gemeinden) auszugehen. 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Überlegungen</a:t>
            </a:r>
            <a:br>
              <a:rPr lang="de-CH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     </a:t>
            </a:r>
            <a:r>
              <a:rPr lang="de-CH" dirty="0">
                <a:solidFill>
                  <a:schemeClr val="bg1">
                    <a:lumMod val="10000"/>
                  </a:schemeClr>
                </a:solidFill>
              </a:rPr>
              <a:t>zum Zentrumsausgleich sind dabei mit zu berücksichtigen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.</a:t>
            </a:r>
            <a:br>
              <a:rPr lang="de-CH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- </a:t>
            </a:r>
            <a:r>
              <a:rPr lang="de-CH" dirty="0" smtClean="0"/>
              <a:t>Es </a:t>
            </a:r>
            <a:r>
              <a:rPr lang="de-CH" dirty="0"/>
              <a:t>bestehen Querverbindungen zum Projekt Schaffung von rechtlichen </a:t>
            </a:r>
            <a:r>
              <a:rPr lang="de-CH" dirty="0" smtClean="0"/>
              <a:t/>
            </a:r>
            <a:br>
              <a:rPr lang="de-CH" dirty="0" smtClean="0"/>
            </a:br>
            <a:r>
              <a:rPr lang="de-CH" dirty="0" smtClean="0"/>
              <a:t>  Grundlagen </a:t>
            </a:r>
            <a:r>
              <a:rPr lang="de-CH" dirty="0"/>
              <a:t>für die </a:t>
            </a:r>
            <a:r>
              <a:rPr lang="de-CH" b="1" dirty="0"/>
              <a:t>Kulturförderung</a:t>
            </a:r>
            <a:r>
              <a:rPr lang="de-CH" dirty="0" smtClean="0"/>
              <a:t>.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/>
            </a:r>
            <a:br>
              <a:rPr lang="de-CH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/>
            </a:r>
            <a:br>
              <a:rPr lang="de-CH" dirty="0" smtClean="0">
                <a:solidFill>
                  <a:schemeClr val="bg1">
                    <a:lumMod val="10000"/>
                  </a:schemeClr>
                </a:solidFill>
              </a:rPr>
            </a:br>
            <a:endParaRPr lang="de-CH" dirty="0"/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endParaRPr lang="de-CH" dirty="0" smtClean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151704" y="3140967"/>
            <a:ext cx="739594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1614939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 smtClean="0"/>
              <a:t>Ausgangslage (4/5)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27584" y="6484547"/>
            <a:ext cx="2083020" cy="153706"/>
          </a:xfrm>
        </p:spPr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6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457048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Projektarbeit 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vom </a:t>
            </a:r>
            <a:r>
              <a:rPr lang="de-CH" dirty="0" smtClean="0"/>
              <a:t>4</a:t>
            </a:r>
            <a:r>
              <a:rPr lang="de-CH" dirty="0"/>
              <a:t>. Juli 2017 bis 14. Januar 2019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Arbeit in Teilprojektgruppen</a:t>
            </a:r>
            <a:r>
              <a:rPr lang="de-CH" b="1" dirty="0" smtClean="0"/>
              <a:t/>
            </a:r>
            <a:br>
              <a:rPr lang="de-CH" b="1" dirty="0" smtClean="0"/>
            </a:br>
            <a:r>
              <a:rPr lang="de-CH" dirty="0" smtClean="0"/>
              <a:t>- TP Kriterien regionale Bedeutung von Sport- und Freizeitanlagen</a:t>
            </a:r>
            <a:br>
              <a:rPr lang="de-CH" dirty="0" smtClean="0"/>
            </a:br>
            <a:r>
              <a:rPr lang="de-CH" dirty="0" smtClean="0"/>
              <a:t>- TP Rahmengesetz für Sport- und Freizeitanlagen</a:t>
            </a:r>
            <a:br>
              <a:rPr lang="de-CH" dirty="0" smtClean="0"/>
            </a:br>
            <a:r>
              <a:rPr lang="de-CH" dirty="0" smtClean="0"/>
              <a:t>- TP Finanzierungsmodelle für Sport- und Freizeitanlagen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Erarbeitung und Justierung neues Modell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Verabschiedung Bericht zuhanden Regierungsrat</a:t>
            </a:r>
          </a:p>
          <a:p>
            <a:pPr>
              <a:buClrTx/>
              <a:buNone/>
            </a:pPr>
            <a:endParaRPr lang="de-CH" b="1" dirty="0" smtClean="0"/>
          </a:p>
          <a:p>
            <a:pPr>
              <a:buClrTx/>
              <a:buNone/>
            </a:pPr>
            <a:r>
              <a:rPr lang="de-CH" b="1" dirty="0" smtClean="0"/>
              <a:t>Hearings</a:t>
            </a:r>
            <a:r>
              <a:rPr lang="de-CH" dirty="0" smtClean="0"/>
              <a:t> vom 24. Januar 2019 bis 4. Februar 2019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Vorstand Urner Gemeindeverband, Institutionen aus der Kultur</a:t>
            </a:r>
          </a:p>
          <a:p>
            <a:pPr>
              <a:buClrTx/>
              <a:buNone/>
            </a:pPr>
            <a:endParaRPr lang="de-CH" dirty="0"/>
          </a:p>
          <a:p>
            <a:pPr>
              <a:buClrTx/>
              <a:buNone/>
            </a:pPr>
            <a:r>
              <a:rPr lang="de-CH" b="1" dirty="0"/>
              <a:t>Protokoll-II-Beschluss des </a:t>
            </a:r>
            <a:r>
              <a:rPr lang="de-CH" b="1" dirty="0" smtClean="0"/>
              <a:t>Regierungsrats </a:t>
            </a:r>
            <a:r>
              <a:rPr lang="de-CH" dirty="0" smtClean="0"/>
              <a:t>am</a:t>
            </a:r>
            <a:r>
              <a:rPr lang="de-CH" b="1" dirty="0" smtClean="0"/>
              <a:t> </a:t>
            </a:r>
            <a:r>
              <a:rPr lang="de-CH" dirty="0"/>
              <a:t>21. Februar 2019</a:t>
            </a:r>
            <a:endParaRPr lang="de-CH" dirty="0" smtClean="0"/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Auftrag an BKD, Gesetz und </a:t>
            </a:r>
            <a:r>
              <a:rPr lang="de-CH" dirty="0" err="1" smtClean="0"/>
              <a:t>Vernehmlassungsbericht</a:t>
            </a:r>
            <a:r>
              <a:rPr lang="de-CH" dirty="0" smtClean="0"/>
              <a:t> zu erarbeiten</a:t>
            </a:r>
            <a:br>
              <a:rPr lang="de-CH" dirty="0" smtClean="0"/>
            </a:br>
            <a:r>
              <a:rPr lang="de-CH" dirty="0" smtClean="0"/>
              <a:t>(unter Verifizierung der relevanten Finanzzahlen bei den Gemeinden)</a:t>
            </a:r>
            <a:endParaRPr lang="de-CH" b="1" dirty="0" smtClean="0"/>
          </a:p>
        </p:txBody>
      </p:sp>
    </p:spTree>
    <p:extLst>
      <p:ext uri="{BB962C8B-B14F-4D97-AF65-F5344CB8AC3E}">
        <p14:creationId xmlns:p14="http://schemas.microsoft.com/office/powerpoint/2010/main" val="320574235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 smtClean="0"/>
              <a:t>Ausgangslage (5/5)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27584" y="6484547"/>
            <a:ext cx="2083020" cy="153706"/>
          </a:xfrm>
        </p:spPr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7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444737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Projektarbeit BKD </a:t>
            </a:r>
            <a:r>
              <a:rPr lang="de-CH" dirty="0" smtClean="0">
                <a:solidFill>
                  <a:schemeClr val="bg1">
                    <a:lumMod val="10000"/>
                  </a:schemeClr>
                </a:solidFill>
              </a:rPr>
              <a:t>im Februar/März/April </a:t>
            </a:r>
            <a:r>
              <a:rPr lang="de-CH" dirty="0" smtClean="0"/>
              <a:t>2019</a:t>
            </a:r>
            <a:endParaRPr lang="de-CH" dirty="0"/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Entwurf Gesetz über die Finanzierung von Sport- und Freizeitanlagen (Sportanlagengesetz, SAG)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Entwurf </a:t>
            </a:r>
            <a:r>
              <a:rPr lang="de-CH" dirty="0" err="1" smtClean="0"/>
              <a:t>Vernehmlassungsbericht</a:t>
            </a:r>
            <a:endParaRPr lang="de-CH" dirty="0" smtClean="0"/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Verifizierung der relevanten Finanzzahlen bei den Gemeinden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Ämterkonsultation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Finalisierung Gesetz und </a:t>
            </a:r>
            <a:r>
              <a:rPr lang="de-CH" dirty="0" err="1" smtClean="0"/>
              <a:t>Vernehmlassungsbericht</a:t>
            </a:r>
            <a:endParaRPr lang="de-CH" dirty="0" smtClean="0"/>
          </a:p>
          <a:p>
            <a:pPr>
              <a:buClrTx/>
              <a:buNone/>
            </a:pPr>
            <a:endParaRPr lang="de-CH" dirty="0"/>
          </a:p>
          <a:p>
            <a:pPr>
              <a:buClrTx/>
              <a:buNone/>
            </a:pPr>
            <a:r>
              <a:rPr lang="de-CH" b="1" dirty="0" smtClean="0"/>
              <a:t>Beschluss </a:t>
            </a:r>
            <a:r>
              <a:rPr lang="de-CH" b="1" dirty="0"/>
              <a:t>des Regierungsrats </a:t>
            </a:r>
            <a:r>
              <a:rPr lang="de-CH" dirty="0"/>
              <a:t>am</a:t>
            </a:r>
            <a:r>
              <a:rPr lang="de-CH" b="1" dirty="0"/>
              <a:t> </a:t>
            </a:r>
            <a:r>
              <a:rPr lang="de-CH" dirty="0"/>
              <a:t>21. </a:t>
            </a:r>
            <a:r>
              <a:rPr lang="de-CH" dirty="0" smtClean="0"/>
              <a:t>Mai </a:t>
            </a:r>
            <a:r>
              <a:rPr lang="de-CH" dirty="0"/>
              <a:t>2019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Freigabe von Gesetz und Bericht zur Vernehmlassung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Auftrag </a:t>
            </a:r>
            <a:r>
              <a:rPr lang="de-CH" dirty="0"/>
              <a:t>an BKD, </a:t>
            </a:r>
            <a:r>
              <a:rPr lang="de-CH" dirty="0" smtClean="0"/>
              <a:t>Vernehmlassung durchzuführen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endParaRPr lang="de-CH" b="1" dirty="0"/>
          </a:p>
          <a:p>
            <a:pPr>
              <a:buClrTx/>
              <a:buNone/>
            </a:pPr>
            <a:r>
              <a:rPr lang="de-CH" b="1" dirty="0" smtClean="0"/>
              <a:t>Vernehmlassung vom 3. Juni bis 23. August 2019</a:t>
            </a:r>
            <a:endParaRPr lang="de-CH" b="1" dirty="0"/>
          </a:p>
        </p:txBody>
      </p:sp>
    </p:spTree>
    <p:extLst>
      <p:ext uri="{BB962C8B-B14F-4D97-AF65-F5344CB8AC3E}">
        <p14:creationId xmlns:p14="http://schemas.microsoft.com/office/powerpoint/2010/main" val="264867475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 smtClean="0"/>
              <a:t>Darstellung des geltenden Regimes (1/6)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8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390876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 typeface="Arial" panose="020B0604020202020204" pitchFamily="34" charset="0"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Rechtliche Grundlagen: Sport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b="1" dirty="0" smtClean="0"/>
              <a:t>Sportverordnung</a:t>
            </a:r>
            <a:r>
              <a:rPr lang="de-CH" dirty="0" smtClean="0"/>
              <a:t> und </a:t>
            </a:r>
            <a:r>
              <a:rPr lang="de-CH" b="1" dirty="0" smtClean="0"/>
              <a:t>Sportreglement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Der </a:t>
            </a:r>
            <a:r>
              <a:rPr lang="de-CH" dirty="0"/>
              <a:t>Kanton kann </a:t>
            </a:r>
            <a:r>
              <a:rPr lang="de-CH" b="1" dirty="0"/>
              <a:t>Beiträge</a:t>
            </a:r>
            <a:r>
              <a:rPr lang="de-CH" dirty="0"/>
              <a:t> und zinslose </a:t>
            </a:r>
            <a:r>
              <a:rPr lang="de-CH" b="1" dirty="0"/>
              <a:t>Darlehen</a:t>
            </a:r>
            <a:r>
              <a:rPr lang="de-CH" dirty="0"/>
              <a:t> gewähren an die Erstellung von Sportanlagen oder Anlagenteilen und an den Unterhalt von </a:t>
            </a:r>
            <a:r>
              <a:rPr lang="de-CH" dirty="0" smtClean="0"/>
              <a:t>Sportanlagen, sofern diese Anlagen hauptsächlich </a:t>
            </a:r>
            <a:r>
              <a:rPr lang="de-CH" dirty="0"/>
              <a:t>dem organisierten Vereinssport oder dem ungebundenen Freizeitsport </a:t>
            </a:r>
            <a:r>
              <a:rPr lang="de-CH" dirty="0" smtClean="0"/>
              <a:t>dienen. Der </a:t>
            </a:r>
            <a:r>
              <a:rPr lang="de-CH" dirty="0"/>
              <a:t>Beitrag beträgt zwischen 10 bis 20 Prozent, maximal aber CHF 200’000; das maximale zinslose Darlehen beträgt CHF </a:t>
            </a:r>
            <a:r>
              <a:rPr lang="de-CH" dirty="0" smtClean="0"/>
              <a:t>100‘000.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/>
              <a:t>Sportvereine erhalten einen </a:t>
            </a:r>
            <a:r>
              <a:rPr lang="de-CH" b="1" dirty="0"/>
              <a:t>pauschalen Beitrag </a:t>
            </a:r>
            <a:r>
              <a:rPr lang="de-CH" dirty="0"/>
              <a:t>für den Unterhalt eigener Sportanlagen oder bei überdurchschnittlich hohen Kosten durch die Miete von </a:t>
            </a:r>
            <a:r>
              <a:rPr lang="de-CH" dirty="0" smtClean="0"/>
              <a:t>Sportanlagen. 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/>
              <a:t>Alle Ausgaben für die Erstellung, die Miete oder den Unterhalt von Sportanlagen gehen zulasten des </a:t>
            </a:r>
            <a:r>
              <a:rPr lang="de-CH" b="1" dirty="0" smtClean="0"/>
              <a:t>Sportfonds.</a:t>
            </a:r>
          </a:p>
        </p:txBody>
      </p:sp>
    </p:spTree>
    <p:extLst>
      <p:ext uri="{BB962C8B-B14F-4D97-AF65-F5344CB8AC3E}">
        <p14:creationId xmlns:p14="http://schemas.microsoft.com/office/powerpoint/2010/main" val="415145537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 smtClean="0"/>
              <a:t>Darstellung des geltenden Regimes (2/6)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9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4539704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 typeface="Arial" panose="020B0604020202020204" pitchFamily="34" charset="0"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Rechtliche Grundlagen: Kultur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b="1" dirty="0" smtClean="0"/>
              <a:t>Kantonsverfassung </a:t>
            </a:r>
            <a:r>
              <a:rPr lang="de-CH" dirty="0" smtClean="0"/>
              <a:t>und</a:t>
            </a:r>
            <a:r>
              <a:rPr lang="de-CH" b="1" dirty="0" smtClean="0"/>
              <a:t> Reglement </a:t>
            </a:r>
            <a:r>
              <a:rPr lang="de-CH" b="1" dirty="0"/>
              <a:t>über die Verwendung der finanziellen Mittel des Lotteriefonds</a:t>
            </a:r>
            <a:endParaRPr lang="de-CH" b="1" dirty="0" smtClean="0"/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Kanton </a:t>
            </a:r>
            <a:r>
              <a:rPr lang="de-CH" dirty="0"/>
              <a:t>und </a:t>
            </a:r>
            <a:r>
              <a:rPr lang="de-CH" dirty="0" smtClean="0"/>
              <a:t>Gemeinden pflegen das </a:t>
            </a:r>
            <a:r>
              <a:rPr lang="de-CH" dirty="0"/>
              <a:t>heimatliche Kulturgut und fördern künstlerische und kulturelle Bestrebungen und </a:t>
            </a:r>
            <a:r>
              <a:rPr lang="de-CH" dirty="0" smtClean="0"/>
              <a:t>Tätigkeiten. Finanziert wird die Kulturförderung </a:t>
            </a:r>
            <a:r>
              <a:rPr lang="de-CH" dirty="0"/>
              <a:t>des Kantons im Bereich Projekte und Betriebsbeiträge via </a:t>
            </a:r>
            <a:r>
              <a:rPr lang="de-CH" b="1" dirty="0" smtClean="0"/>
              <a:t>Lotteriefonds.</a:t>
            </a:r>
            <a:endParaRPr lang="de-CH" dirty="0" smtClean="0"/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Nicht über den Lotteriefonds, sondern über die </a:t>
            </a:r>
            <a:r>
              <a:rPr lang="de-CH" b="1" dirty="0" smtClean="0"/>
              <a:t>laufende Rechnung </a:t>
            </a:r>
            <a:r>
              <a:rPr lang="de-CH" dirty="0" smtClean="0"/>
              <a:t>finanziert wird der Beitrag </a:t>
            </a:r>
            <a:r>
              <a:rPr lang="de-CH" dirty="0"/>
              <a:t>an das Theater </a:t>
            </a:r>
            <a:r>
              <a:rPr lang="de-CH" dirty="0" smtClean="0"/>
              <a:t>Uri.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Zudem können Gebäude </a:t>
            </a:r>
            <a:r>
              <a:rPr lang="de-CH" dirty="0"/>
              <a:t>von </a:t>
            </a:r>
            <a:r>
              <a:rPr lang="de-CH" dirty="0" smtClean="0"/>
              <a:t>Kulturinstitutionen gestützt </a:t>
            </a:r>
            <a:r>
              <a:rPr lang="de-CH" dirty="0"/>
              <a:t>auf das Gesetz über den </a:t>
            </a:r>
            <a:r>
              <a:rPr lang="de-CH" b="1" dirty="0"/>
              <a:t>Natur- und Heimatschutz </a:t>
            </a:r>
            <a:r>
              <a:rPr lang="de-CH" dirty="0" smtClean="0"/>
              <a:t>mit </a:t>
            </a:r>
            <a:r>
              <a:rPr lang="de-CH" dirty="0"/>
              <a:t>Beiträgen unterstützt </a:t>
            </a:r>
            <a:r>
              <a:rPr lang="de-CH" dirty="0" smtClean="0"/>
              <a:t>werden.</a:t>
            </a:r>
            <a:endParaRPr lang="de-CH" dirty="0"/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Im </a:t>
            </a:r>
            <a:r>
              <a:rPr lang="de-CH" dirty="0"/>
              <a:t>Rahmen der Vereinbarung über den interkantonalen </a:t>
            </a:r>
            <a:r>
              <a:rPr lang="de-CH" b="1" dirty="0"/>
              <a:t>Kulturlastenausgleich</a:t>
            </a:r>
            <a:r>
              <a:rPr lang="de-CH" dirty="0"/>
              <a:t> (ILV) werden Beiträge an Kulturinstitutionen von überregionaler Bedeutung in den Kantonen Luzern und Zürich geleistet</a:t>
            </a:r>
            <a:r>
              <a:rPr lang="de-CH" dirty="0" smtClean="0"/>
              <a:t>. </a:t>
            </a:r>
            <a:r>
              <a:rPr lang="de-CH" dirty="0"/>
              <a:t>Die </a:t>
            </a:r>
            <a:r>
              <a:rPr lang="de-CH" dirty="0" smtClean="0"/>
              <a:t>Finanzierung der Beiträge erfolgt aus </a:t>
            </a:r>
            <a:r>
              <a:rPr lang="de-CH" dirty="0"/>
              <a:t>der laufenden </a:t>
            </a:r>
            <a:r>
              <a:rPr lang="de-CH" dirty="0" smtClean="0"/>
              <a:t>Rechnung.</a:t>
            </a:r>
            <a:endParaRPr lang="de-CH" b="1" dirty="0" smtClean="0"/>
          </a:p>
        </p:txBody>
      </p:sp>
    </p:spTree>
    <p:extLst>
      <p:ext uri="{BB962C8B-B14F-4D97-AF65-F5344CB8AC3E}">
        <p14:creationId xmlns:p14="http://schemas.microsoft.com/office/powerpoint/2010/main" val="665920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 smtClean="0"/>
              <a:t>Darstellung des geltenden Regimes (3/6)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10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383181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 typeface="Arial" panose="020B0604020202020204" pitchFamily="34" charset="0"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Rechtliche Grundlagen: Freizeit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b="1" dirty="0" smtClean="0"/>
              <a:t>Kantonsverfassung </a:t>
            </a:r>
            <a:r>
              <a:rPr lang="de-CH" dirty="0" smtClean="0"/>
              <a:t>und</a:t>
            </a:r>
            <a:r>
              <a:rPr lang="de-CH" b="1" dirty="0" smtClean="0"/>
              <a:t> Kinder- </a:t>
            </a:r>
            <a:r>
              <a:rPr lang="de-CH" b="1" dirty="0"/>
              <a:t>und </a:t>
            </a:r>
            <a:r>
              <a:rPr lang="de-CH" b="1" dirty="0" smtClean="0"/>
              <a:t>Jugendförderungsgesetz</a:t>
            </a:r>
            <a:r>
              <a:rPr lang="de-CH" dirty="0" smtClean="0"/>
              <a:t> sowie</a:t>
            </a:r>
            <a:r>
              <a:rPr lang="de-CH" b="1" dirty="0" smtClean="0"/>
              <a:t> Bundesgesetz </a:t>
            </a:r>
            <a:r>
              <a:rPr lang="de-CH" b="1" dirty="0"/>
              <a:t>über Regionalpolitik </a:t>
            </a:r>
            <a:endParaRPr lang="de-CH" b="1" dirty="0" smtClean="0"/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Kanton </a:t>
            </a:r>
            <a:r>
              <a:rPr lang="de-CH" dirty="0"/>
              <a:t>und </a:t>
            </a:r>
            <a:r>
              <a:rPr lang="de-CH" dirty="0" smtClean="0"/>
              <a:t>Gemeinden unterstützen die </a:t>
            </a:r>
            <a:r>
              <a:rPr lang="de-CH" dirty="0"/>
              <a:t>Erwachsenenbildung und Bestrebungen für eine sinnvolle </a:t>
            </a:r>
            <a:r>
              <a:rPr lang="de-CH" dirty="0" smtClean="0"/>
              <a:t>Freizeitgestaltung. Sie können Beiträge </a:t>
            </a:r>
            <a:r>
              <a:rPr lang="de-CH" dirty="0"/>
              <a:t>an Kinder- und </a:t>
            </a:r>
            <a:r>
              <a:rPr lang="de-CH" dirty="0" smtClean="0"/>
              <a:t>Jugendprojekte leisten.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Spezialfälle:</a:t>
            </a:r>
            <a:br>
              <a:rPr lang="de-CH" dirty="0" smtClean="0"/>
            </a:br>
            <a:r>
              <a:rPr lang="de-CH" dirty="0" smtClean="0"/>
              <a:t>- </a:t>
            </a:r>
            <a:r>
              <a:rPr lang="de-CH" b="1" dirty="0" smtClean="0"/>
              <a:t>Kantonsbibliothek Uri</a:t>
            </a:r>
            <a:r>
              <a:rPr lang="de-CH" dirty="0" smtClean="0"/>
              <a:t>: Beitrag des Kantons geregelt in der Verordnung über</a:t>
            </a:r>
            <a:br>
              <a:rPr lang="de-CH" dirty="0" smtClean="0"/>
            </a:br>
            <a:r>
              <a:rPr lang="de-CH" dirty="0" smtClean="0"/>
              <a:t>  die </a:t>
            </a:r>
            <a:r>
              <a:rPr lang="de-CH" dirty="0"/>
              <a:t>Unterstützung der Kantonsbibliothek </a:t>
            </a:r>
            <a:r>
              <a:rPr lang="de-CH" dirty="0" smtClean="0"/>
              <a:t>Uri</a:t>
            </a:r>
            <a:br>
              <a:rPr lang="de-CH" dirty="0" smtClean="0"/>
            </a:br>
            <a:r>
              <a:rPr lang="de-CH" dirty="0" smtClean="0"/>
              <a:t>- </a:t>
            </a:r>
            <a:r>
              <a:rPr lang="de-CH" b="1" dirty="0" smtClean="0"/>
              <a:t>Wanderwege</a:t>
            </a:r>
            <a:r>
              <a:rPr lang="de-CH" dirty="0" smtClean="0"/>
              <a:t>: Beitrag des Kantons geregelt via Gesetz über die Fuss- und</a:t>
            </a:r>
            <a:br>
              <a:rPr lang="de-CH" dirty="0" smtClean="0"/>
            </a:br>
            <a:r>
              <a:rPr lang="de-CH" dirty="0" smtClean="0"/>
              <a:t>  Wanderwege</a:t>
            </a:r>
            <a:br>
              <a:rPr lang="de-CH" dirty="0" smtClean="0"/>
            </a:br>
            <a:r>
              <a:rPr lang="de-CH" dirty="0" smtClean="0"/>
              <a:t>- </a:t>
            </a:r>
            <a:r>
              <a:rPr lang="de-CH" b="1" dirty="0" smtClean="0"/>
              <a:t>Schwimmbad Altdorf</a:t>
            </a:r>
            <a:r>
              <a:rPr lang="de-CH" dirty="0" smtClean="0"/>
              <a:t>: Beiträge von Kanton und Gemeinden geregelt via</a:t>
            </a:r>
            <a:br>
              <a:rPr lang="de-CH" dirty="0" smtClean="0"/>
            </a:br>
            <a:r>
              <a:rPr lang="de-CH" dirty="0" smtClean="0"/>
              <a:t>  Schwimmbadfinanzierungsgesetz</a:t>
            </a:r>
          </a:p>
        </p:txBody>
      </p:sp>
    </p:spTree>
    <p:extLst>
      <p:ext uri="{BB962C8B-B14F-4D97-AF65-F5344CB8AC3E}">
        <p14:creationId xmlns:p14="http://schemas.microsoft.com/office/powerpoint/2010/main" val="218763246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/>
              <a:t>Darstellung des geltenden </a:t>
            </a:r>
            <a:r>
              <a:rPr lang="de-CH" altLang="de-DE" dirty="0" smtClean="0"/>
              <a:t>Regimes (4/6)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11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430887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 typeface="Arial" panose="020B0604020202020204" pitchFamily="34" charset="0"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Finanzielle Wirkung 2013 bis 2017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b="1" dirty="0" smtClean="0"/>
              <a:t>Investitionen:</a:t>
            </a:r>
            <a:r>
              <a:rPr lang="de-CH" dirty="0" smtClean="0"/>
              <a:t> In </a:t>
            </a:r>
            <a:r>
              <a:rPr lang="de-CH" dirty="0"/>
              <a:t>den fünf Jahren von 2013 bis 2017 wurden in den Bereichen Sport, Freizeit und Kultur in Uri infrastrukturelle Investitionen im Gesamtvolumen von </a:t>
            </a:r>
            <a:r>
              <a:rPr lang="de-CH" b="1" dirty="0"/>
              <a:t>CHF 42,740 Mio.</a:t>
            </a:r>
            <a:r>
              <a:rPr lang="de-CH" dirty="0"/>
              <a:t> </a:t>
            </a:r>
            <a:r>
              <a:rPr lang="de-CH" dirty="0" smtClean="0"/>
              <a:t>getätigt (nicht eingerechnet: </a:t>
            </a:r>
            <a:r>
              <a:rPr lang="de-CH" dirty="0"/>
              <a:t>Investitionen für die Skiinfrastrukturen </a:t>
            </a:r>
            <a:r>
              <a:rPr lang="de-CH" dirty="0" err="1"/>
              <a:t>Andermatt</a:t>
            </a:r>
            <a:r>
              <a:rPr lang="de-CH" dirty="0"/>
              <a:t>, für das Schwimmbad Altdorf, für Wanderwege und für </a:t>
            </a:r>
            <a:r>
              <a:rPr lang="de-CH" dirty="0" smtClean="0"/>
              <a:t>Seilbahnen).</a:t>
            </a:r>
            <a:endParaRPr lang="de-CH" dirty="0"/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b="1" dirty="0" smtClean="0"/>
              <a:t>Finanzierung:</a:t>
            </a:r>
            <a:r>
              <a:rPr lang="de-CH" dirty="0" smtClean="0"/>
              <a:t> Die </a:t>
            </a:r>
            <a:r>
              <a:rPr lang="de-CH" dirty="0"/>
              <a:t>öffentliche Hand beteiligte sich an diesen Investitionen mit insgesamt </a:t>
            </a:r>
            <a:r>
              <a:rPr lang="de-CH" b="1" dirty="0"/>
              <a:t>CHF 35,127 Mio</a:t>
            </a:r>
            <a:r>
              <a:rPr lang="de-CH" b="1" dirty="0" smtClean="0"/>
              <a:t>.</a:t>
            </a:r>
            <a:r>
              <a:rPr lang="de-CH" dirty="0" smtClean="0"/>
              <a:t>, und zwar wie folgt:</a:t>
            </a:r>
            <a:r>
              <a:rPr lang="de-CH" b="1" dirty="0" smtClean="0"/>
              <a:t/>
            </a:r>
            <a:br>
              <a:rPr lang="de-CH" b="1" dirty="0" smtClean="0"/>
            </a:br>
            <a:r>
              <a:rPr lang="de-CH" dirty="0" smtClean="0"/>
              <a:t>- Bund: </a:t>
            </a:r>
            <a:r>
              <a:rPr lang="de-CH" dirty="0"/>
              <a:t>CHF 0,455 Mio</a:t>
            </a:r>
            <a:r>
              <a:rPr lang="de-CH" dirty="0" smtClean="0"/>
              <a:t>.</a:t>
            </a:r>
            <a:br>
              <a:rPr lang="de-CH" dirty="0" smtClean="0"/>
            </a:br>
            <a:r>
              <a:rPr lang="de-CH" dirty="0" smtClean="0"/>
              <a:t>- Kanton: </a:t>
            </a:r>
            <a:r>
              <a:rPr lang="de-CH" dirty="0"/>
              <a:t>CHF 4,305 Mio</a:t>
            </a:r>
            <a:r>
              <a:rPr lang="de-CH" dirty="0" smtClean="0"/>
              <a:t>.</a:t>
            </a:r>
            <a:br>
              <a:rPr lang="de-CH" dirty="0" smtClean="0"/>
            </a:br>
            <a:r>
              <a:rPr lang="de-CH" dirty="0" smtClean="0"/>
              <a:t>      CHF </a:t>
            </a:r>
            <a:r>
              <a:rPr lang="de-CH" dirty="0"/>
              <a:t>2,923 Mio. aus </a:t>
            </a:r>
            <a:r>
              <a:rPr lang="de-CH" dirty="0" smtClean="0"/>
              <a:t>Kantonsrechnung</a:t>
            </a:r>
            <a:br>
              <a:rPr lang="de-CH" dirty="0" smtClean="0"/>
            </a:br>
            <a:r>
              <a:rPr lang="de-CH" dirty="0" smtClean="0"/>
              <a:t>      CHF </a:t>
            </a:r>
            <a:r>
              <a:rPr lang="de-CH" dirty="0"/>
              <a:t>0,196 Mio. aus </a:t>
            </a:r>
            <a:r>
              <a:rPr lang="de-CH" dirty="0" smtClean="0"/>
              <a:t>Lotteriefonds</a:t>
            </a:r>
            <a:br>
              <a:rPr lang="de-CH" dirty="0" smtClean="0"/>
            </a:br>
            <a:r>
              <a:rPr lang="de-CH" dirty="0" smtClean="0"/>
              <a:t>      CHF </a:t>
            </a:r>
            <a:r>
              <a:rPr lang="de-CH" dirty="0"/>
              <a:t>0,974 Mio. aus </a:t>
            </a:r>
            <a:r>
              <a:rPr lang="de-CH" dirty="0" smtClean="0"/>
              <a:t>Sportfonds (Beitrag: 10 bis 20%, max. CHF 200’000)</a:t>
            </a:r>
            <a:br>
              <a:rPr lang="de-CH" dirty="0" smtClean="0"/>
            </a:br>
            <a:r>
              <a:rPr lang="de-CH" dirty="0" smtClean="0"/>
              <a:t>      CHF </a:t>
            </a:r>
            <a:r>
              <a:rPr lang="de-CH" dirty="0"/>
              <a:t>0,213 Mio. aus </a:t>
            </a:r>
            <a:r>
              <a:rPr lang="de-CH" dirty="0" smtClean="0"/>
              <a:t>NRP</a:t>
            </a:r>
            <a:br>
              <a:rPr lang="de-CH" dirty="0" smtClean="0"/>
            </a:br>
            <a:r>
              <a:rPr lang="de-CH" dirty="0" smtClean="0"/>
              <a:t>- Gemeinden: </a:t>
            </a:r>
            <a:r>
              <a:rPr lang="de-CH" dirty="0"/>
              <a:t>CHF 30,367 Mio</a:t>
            </a:r>
            <a:r>
              <a:rPr lang="de-CH" dirty="0" smtClean="0"/>
              <a:t>.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1244957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/>
              <a:t>Darstellung des geltenden </a:t>
            </a:r>
            <a:r>
              <a:rPr lang="de-CH" altLang="de-DE" dirty="0" smtClean="0"/>
              <a:t>Regimes (5/6)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12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418576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 typeface="Arial" panose="020B0604020202020204" pitchFamily="34" charset="0"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Situation Sportfonds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Die </a:t>
            </a:r>
            <a:r>
              <a:rPr lang="de-CH" dirty="0"/>
              <a:t>aktuellen Finanzplandaten für den </a:t>
            </a:r>
            <a:r>
              <a:rPr lang="de-CH" dirty="0" smtClean="0"/>
              <a:t>Sportfonds zeigen, </a:t>
            </a:r>
            <a:r>
              <a:rPr lang="de-CH" dirty="0"/>
              <a:t>dass </a:t>
            </a:r>
            <a:r>
              <a:rPr lang="de-CH" dirty="0" smtClean="0"/>
              <a:t>der Fonds aus der Balance ist. Er trägt </a:t>
            </a:r>
            <a:r>
              <a:rPr lang="de-CH" b="1" dirty="0" smtClean="0"/>
              <a:t>jährliche Fehlbeträge</a:t>
            </a:r>
            <a:r>
              <a:rPr lang="de-CH" dirty="0" smtClean="0"/>
              <a:t> von CHF 200’000 bis 300’000. </a:t>
            </a:r>
            <a:r>
              <a:rPr lang="de-CH" dirty="0"/>
              <a:t>Hier ist eine Lösung zu </a:t>
            </a:r>
            <a:r>
              <a:rPr lang="de-CH" dirty="0" smtClean="0"/>
              <a:t>finden. Denkbar ist:</a:t>
            </a:r>
            <a:br>
              <a:rPr lang="de-CH" dirty="0" smtClean="0"/>
            </a:br>
            <a:r>
              <a:rPr lang="de-CH" dirty="0" smtClean="0"/>
              <a:t>- Leistungsabbau im Sport</a:t>
            </a:r>
            <a:br>
              <a:rPr lang="de-CH" dirty="0" smtClean="0"/>
            </a:br>
            <a:r>
              <a:rPr lang="de-CH" dirty="0" smtClean="0"/>
              <a:t>- Leistungsabbau in der Kultur (Lotteriefonds) zugunsten des Sports</a:t>
            </a:r>
            <a:br>
              <a:rPr lang="de-CH" dirty="0" smtClean="0"/>
            </a:br>
            <a:r>
              <a:rPr lang="de-CH" dirty="0" smtClean="0"/>
              <a:t>- Aperiodische Zuweisungen </a:t>
            </a:r>
            <a:r>
              <a:rPr lang="de-CH" dirty="0"/>
              <a:t>aus der Staatskasse </a:t>
            </a:r>
            <a:r>
              <a:rPr lang="de-CH" dirty="0" smtClean="0"/>
              <a:t>an den Sportfonds</a:t>
            </a:r>
            <a:br>
              <a:rPr lang="de-CH" dirty="0" smtClean="0"/>
            </a:br>
            <a:r>
              <a:rPr lang="de-CH" dirty="0" smtClean="0"/>
              <a:t>- Nachhaltige Sanierung im Rahmen der Motion Céline Huber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endParaRPr lang="de-CH" dirty="0" smtClean="0"/>
          </a:p>
          <a:p>
            <a:pPr>
              <a:buClrTx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Situation Lotteriefonds</a:t>
            </a:r>
            <a:endParaRPr lang="de-CH" b="1" dirty="0">
              <a:solidFill>
                <a:schemeClr val="bg1">
                  <a:lumMod val="10000"/>
                </a:schemeClr>
              </a:solidFill>
            </a:endParaRP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Trotz </a:t>
            </a:r>
            <a:r>
              <a:rPr lang="de-CH" dirty="0"/>
              <a:t>Zunahme der Gesuche ist es bislang gelungen, eine Reserve auf das Folgejahr zu übertragen. Die Mittel aus dem Lotteriefonds sind </a:t>
            </a:r>
            <a:r>
              <a:rPr lang="de-CH" b="1" dirty="0" smtClean="0"/>
              <a:t>ausreichend,</a:t>
            </a:r>
            <a:r>
              <a:rPr lang="de-CH" dirty="0" smtClean="0"/>
              <a:t> </a:t>
            </a:r>
            <a:r>
              <a:rPr lang="de-CH" b="1" dirty="0" smtClean="0"/>
              <a:t>aber</a:t>
            </a:r>
            <a:r>
              <a:rPr lang="de-CH" dirty="0" smtClean="0"/>
              <a:t> beschränkt; das Bundesgesetz über Geldspiele kann </a:t>
            </a:r>
            <a:r>
              <a:rPr lang="de-CH" dirty="0"/>
              <a:t>hier möglicherweise helfen</a:t>
            </a:r>
            <a:r>
              <a:rPr lang="de-CH" dirty="0" smtClean="0"/>
              <a:t>.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568179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/>
              <a:t>Darstellung des geltenden </a:t>
            </a:r>
            <a:r>
              <a:rPr lang="de-CH" altLang="de-DE" dirty="0" smtClean="0"/>
              <a:t>Regimes (6/6)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13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4462760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Font typeface="Arial" panose="020B0604020202020204" pitchFamily="34" charset="0"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Folgerungen für ein künftiges Modell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b="1" dirty="0" smtClean="0"/>
              <a:t>Finanzvolumen:</a:t>
            </a:r>
            <a:r>
              <a:rPr lang="de-CH" dirty="0" smtClean="0"/>
              <a:t> Für Gesamtsumme der öffentlichen Hand und für den Anteil </a:t>
            </a:r>
            <a:r>
              <a:rPr lang="de-CH" dirty="0"/>
              <a:t>Kanton/Gemeinden </a:t>
            </a:r>
            <a:r>
              <a:rPr lang="de-CH" dirty="0" smtClean="0"/>
              <a:t>gelten gemäss </a:t>
            </a:r>
            <a:r>
              <a:rPr lang="de-CH" dirty="0"/>
              <a:t>Projektauftrag </a:t>
            </a:r>
            <a:r>
              <a:rPr lang="de-CH" dirty="0" smtClean="0"/>
              <a:t>im </a:t>
            </a:r>
            <a:r>
              <a:rPr lang="de-CH" dirty="0"/>
              <a:t>Grundsatz </a:t>
            </a:r>
            <a:r>
              <a:rPr lang="de-CH" dirty="0" smtClean="0"/>
              <a:t>die </a:t>
            </a:r>
            <a:r>
              <a:rPr lang="de-CH" dirty="0"/>
              <a:t>heutigen </a:t>
            </a:r>
            <a:r>
              <a:rPr lang="de-CH" dirty="0" smtClean="0"/>
              <a:t>Beiträge </a:t>
            </a:r>
            <a:r>
              <a:rPr lang="de-CH" dirty="0"/>
              <a:t>der öffentlichen </a:t>
            </a:r>
            <a:r>
              <a:rPr lang="de-CH" dirty="0" smtClean="0"/>
              <a:t>Hand.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b="1" dirty="0" smtClean="0"/>
              <a:t>Fonds:</a:t>
            </a:r>
            <a:r>
              <a:rPr lang="de-CH" dirty="0" smtClean="0"/>
              <a:t> Die </a:t>
            </a:r>
            <a:r>
              <a:rPr lang="de-CH" dirty="0"/>
              <a:t>langfristige finanzielle Tragfähigkeit von Lotteriefonds und </a:t>
            </a:r>
            <a:r>
              <a:rPr lang="de-CH" dirty="0" smtClean="0"/>
              <a:t>Sportfonds ist zu berücksichtigen.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b="1" dirty="0" smtClean="0"/>
              <a:t>Beitragspraxis:</a:t>
            </a:r>
            <a:r>
              <a:rPr lang="de-CH" dirty="0" smtClean="0"/>
              <a:t> </a:t>
            </a:r>
            <a:r>
              <a:rPr lang="de-CH" dirty="0"/>
              <a:t>Die Förderungsvorgaben des neuen Modells sollten nicht grundsätzlich kollidieren mit der bisherigen </a:t>
            </a:r>
            <a:r>
              <a:rPr lang="de-CH" dirty="0" smtClean="0"/>
              <a:t>Förderungspraxis, </a:t>
            </a:r>
            <a:r>
              <a:rPr lang="de-CH" dirty="0"/>
              <a:t>zumal die bisherige Beitragspraxis in hohem Mass demokratisch legitimiert war. </a:t>
            </a:r>
            <a:endParaRPr lang="de-CH" dirty="0" smtClean="0"/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b="1" dirty="0" smtClean="0"/>
              <a:t>Abgrenzung</a:t>
            </a:r>
            <a:r>
              <a:rPr lang="de-CH" dirty="0" smtClean="0"/>
              <a:t> zur </a:t>
            </a:r>
            <a:r>
              <a:rPr lang="de-CH" dirty="0"/>
              <a:t>Schaffung </a:t>
            </a:r>
            <a:r>
              <a:rPr lang="de-CH" dirty="0" smtClean="0"/>
              <a:t>rechtlicher </a:t>
            </a:r>
            <a:r>
              <a:rPr lang="de-CH" dirty="0"/>
              <a:t>Grundlagen zur </a:t>
            </a:r>
            <a:r>
              <a:rPr lang="de-CH" dirty="0" smtClean="0"/>
              <a:t>Kulturförderung;</a:t>
            </a:r>
            <a:br>
              <a:rPr lang="de-CH" dirty="0" smtClean="0"/>
            </a:br>
            <a:r>
              <a:rPr lang="de-CH" dirty="0" smtClean="0"/>
              <a:t>Ansatz: Das </a:t>
            </a:r>
            <a:r>
              <a:rPr lang="de-CH" dirty="0"/>
              <a:t>künftige Modell zur nachhaltigen Finanzierung von regionalen Sport- und Freizeitanlagen erstreckt sich auf </a:t>
            </a:r>
            <a:r>
              <a:rPr lang="de-CH" dirty="0" smtClean="0"/>
              <a:t>die Investitionen </a:t>
            </a:r>
            <a:r>
              <a:rPr lang="de-CH" dirty="0"/>
              <a:t>sowie </a:t>
            </a:r>
            <a:r>
              <a:rPr lang="de-CH" dirty="0" smtClean="0"/>
              <a:t>den baulichen </a:t>
            </a:r>
            <a:r>
              <a:rPr lang="de-CH" dirty="0"/>
              <a:t>Unterhalt und Betrieb </a:t>
            </a:r>
            <a:r>
              <a:rPr lang="de-CH" dirty="0" smtClean="0"/>
              <a:t>von allen </a:t>
            </a:r>
            <a:r>
              <a:rPr lang="de-CH" dirty="0"/>
              <a:t>kulturellen Infrastrukturen, nicht aber auf den </a:t>
            </a:r>
            <a:r>
              <a:rPr lang="de-CH" dirty="0" smtClean="0"/>
              <a:t>betrieblichen Aufwand; im </a:t>
            </a:r>
            <a:r>
              <a:rPr lang="de-CH" dirty="0"/>
              <a:t>Gegenzug bleiben bei den rechtlichen Grundlagen zur Kulturförderung die </a:t>
            </a:r>
            <a:r>
              <a:rPr lang="de-CH" dirty="0" smtClean="0"/>
              <a:t>Infrastrukturen </a:t>
            </a:r>
            <a:r>
              <a:rPr lang="de-CH" dirty="0"/>
              <a:t>aussen vor</a:t>
            </a:r>
            <a:r>
              <a:rPr lang="de-CH" dirty="0" smtClean="0"/>
              <a:t>.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90572621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 smtClean="0"/>
              <a:t>Grundzüge des neuen Gesetzes (1/8)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14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390876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Zweck und Gegenstand</a:t>
            </a:r>
          </a:p>
          <a:p>
            <a:pPr marL="342900" lvl="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Das Gesetz über die Finanzierung von Sport- und Freizeitanlagen (Sportanlagengesetz, SAG) regelt die Unterstützung von regionalen </a:t>
            </a:r>
            <a:r>
              <a:rPr lang="de-CH" dirty="0"/>
              <a:t>Sport- und </a:t>
            </a:r>
            <a:r>
              <a:rPr lang="de-CH" dirty="0" smtClean="0"/>
              <a:t>Freizeitanlagen </a:t>
            </a:r>
            <a:r>
              <a:rPr lang="de-CH" dirty="0"/>
              <a:t>–</a:t>
            </a:r>
            <a:r>
              <a:rPr lang="de-CH" dirty="0" smtClean="0"/>
              <a:t> Neuinvestition </a:t>
            </a:r>
            <a:r>
              <a:rPr lang="de-CH" dirty="0"/>
              <a:t>sowie </a:t>
            </a:r>
            <a:r>
              <a:rPr lang="de-CH" dirty="0" smtClean="0"/>
              <a:t>baulicher </a:t>
            </a:r>
            <a:r>
              <a:rPr lang="de-CH" dirty="0"/>
              <a:t>Unterhalt </a:t>
            </a:r>
            <a:r>
              <a:rPr lang="de-CH" dirty="0" smtClean="0"/>
              <a:t>– durch finanzielle Beiträge die öffentliche Hand (Kanton und Gemeinden).</a:t>
            </a:r>
          </a:p>
          <a:p>
            <a:pPr lvl="0">
              <a:buClrTx/>
              <a:buNone/>
            </a:pPr>
            <a:r>
              <a:rPr lang="de-CH" b="1" dirty="0" smtClean="0"/>
              <a:t>Beitragsberechtigung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/>
              <a:t>Ein Beitrag ist möglich, wenn</a:t>
            </a:r>
            <a:r>
              <a:rPr lang="de-CH" dirty="0" smtClean="0"/>
              <a:t>:</a:t>
            </a:r>
            <a:br>
              <a:rPr lang="de-CH" dirty="0" smtClean="0"/>
            </a:br>
            <a:r>
              <a:rPr lang="de-CH" dirty="0" smtClean="0"/>
              <a:t>- sich </a:t>
            </a:r>
            <a:r>
              <a:rPr lang="de-CH" dirty="0"/>
              <a:t>die Anlage dem Bereich Sport, Freizeit oder Kultur zuordnen lässt</a:t>
            </a:r>
            <a:r>
              <a:rPr lang="de-CH" dirty="0" smtClean="0"/>
              <a:t>;</a:t>
            </a:r>
            <a:br>
              <a:rPr lang="de-CH" dirty="0" smtClean="0"/>
            </a:br>
            <a:r>
              <a:rPr lang="de-CH" dirty="0" smtClean="0"/>
              <a:t>- die </a:t>
            </a:r>
            <a:r>
              <a:rPr lang="de-CH" dirty="0"/>
              <a:t>Anlage regional bedeutend ist</a:t>
            </a:r>
            <a:r>
              <a:rPr lang="de-CH" dirty="0" smtClean="0"/>
              <a:t>;</a:t>
            </a:r>
            <a:br>
              <a:rPr lang="de-CH" dirty="0" smtClean="0"/>
            </a:br>
            <a:r>
              <a:rPr lang="de-CH" dirty="0" smtClean="0"/>
              <a:t>- sich </a:t>
            </a:r>
            <a:r>
              <a:rPr lang="de-CH" dirty="0"/>
              <a:t>die Anlage nicht im Eigentum des Kantons befindet; </a:t>
            </a:r>
            <a:r>
              <a:rPr lang="de-CH" dirty="0" smtClean="0"/>
              <a:t>und</a:t>
            </a:r>
            <a:br>
              <a:rPr lang="de-CH" dirty="0" smtClean="0"/>
            </a:br>
            <a:r>
              <a:rPr lang="de-CH" dirty="0" smtClean="0"/>
              <a:t>- für </a:t>
            </a:r>
            <a:r>
              <a:rPr lang="de-CH" dirty="0"/>
              <a:t>die Finanzierung der Anlage keine </a:t>
            </a:r>
            <a:r>
              <a:rPr lang="de-CH" dirty="0" smtClean="0"/>
              <a:t>andere </a:t>
            </a:r>
            <a:r>
              <a:rPr lang="de-CH" dirty="0"/>
              <a:t>Rechtsgrundlage besteht.</a:t>
            </a:r>
          </a:p>
          <a:p>
            <a:pPr>
              <a:buClrTx/>
              <a:buNone/>
            </a:pPr>
            <a:r>
              <a:rPr lang="de-CH" dirty="0" smtClean="0"/>
              <a:t>      Beiträge nach diesem Gesetz sind nicht möglich für Skiinfrastrukturen,</a:t>
            </a:r>
            <a:br>
              <a:rPr lang="de-CH" dirty="0" smtClean="0"/>
            </a:br>
            <a:r>
              <a:rPr lang="de-CH" dirty="0" smtClean="0"/>
              <a:t>      Seilbahnen, Schwimmbad </a:t>
            </a:r>
            <a:r>
              <a:rPr lang="de-CH" dirty="0"/>
              <a:t>Altdorf, </a:t>
            </a:r>
            <a:r>
              <a:rPr lang="de-CH" dirty="0" smtClean="0"/>
              <a:t>Wanderwege, Kantonsbibliothek Uri</a:t>
            </a:r>
          </a:p>
        </p:txBody>
      </p:sp>
    </p:spTree>
    <p:extLst>
      <p:ext uri="{BB962C8B-B14F-4D97-AF65-F5344CB8AC3E}">
        <p14:creationId xmlns:p14="http://schemas.microsoft.com/office/powerpoint/2010/main" val="36166177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 smtClean="0"/>
              <a:t>Grundzüge des neuen Gesetzes (2/8)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15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173893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Beitragshöhe</a:t>
            </a:r>
          </a:p>
          <a:p>
            <a:pPr marL="342900" lvl="0" indent="-342900">
              <a:buClrTx/>
              <a:buFont typeface="Wingdings" panose="05000000000000000000" pitchFamily="2" charset="2"/>
              <a:buChar char="Ø"/>
            </a:pPr>
            <a:r>
              <a:rPr lang="de-CH" dirty="0"/>
              <a:t>entspricht einem Anteil an den Gesamtprojektkosten</a:t>
            </a:r>
            <a:br>
              <a:rPr lang="de-CH" dirty="0"/>
            </a:br>
            <a:r>
              <a:rPr lang="de-CH" dirty="0"/>
              <a:t>- 80 Prozent bei hohem Nutzen für den </a:t>
            </a:r>
            <a:r>
              <a:rPr lang="de-CH" dirty="0" smtClean="0"/>
              <a:t>Kanton</a:t>
            </a:r>
            <a:br>
              <a:rPr lang="de-CH" dirty="0" smtClean="0"/>
            </a:br>
            <a:r>
              <a:rPr lang="de-CH" dirty="0" smtClean="0"/>
              <a:t>- 40 </a:t>
            </a:r>
            <a:r>
              <a:rPr lang="de-CH" dirty="0"/>
              <a:t>Prozent bei mittlerem </a:t>
            </a:r>
            <a:r>
              <a:rPr lang="de-CH" dirty="0" smtClean="0"/>
              <a:t>Nutzen</a:t>
            </a:r>
            <a:br>
              <a:rPr lang="de-CH" dirty="0" smtClean="0"/>
            </a:br>
            <a:r>
              <a:rPr lang="de-CH" dirty="0" smtClean="0"/>
              <a:t>- 20 </a:t>
            </a:r>
            <a:r>
              <a:rPr lang="de-CH" dirty="0"/>
              <a:t>Prozent bei tiefem </a:t>
            </a:r>
            <a:r>
              <a:rPr lang="de-CH" dirty="0" smtClean="0"/>
              <a:t>Nutzen</a:t>
            </a:r>
            <a:br>
              <a:rPr lang="de-CH" dirty="0" smtClean="0"/>
            </a:br>
            <a:r>
              <a:rPr lang="de-CH" dirty="0" smtClean="0"/>
              <a:t>- kein Beitrag bei </a:t>
            </a:r>
            <a:r>
              <a:rPr lang="de-CH" dirty="0"/>
              <a:t>unbedeutendem </a:t>
            </a:r>
            <a:r>
              <a:rPr lang="de-CH" dirty="0" smtClean="0"/>
              <a:t>Nutzen</a:t>
            </a: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782640"/>
              </p:ext>
            </p:extLst>
          </p:nvPr>
        </p:nvGraphicFramePr>
        <p:xfrm>
          <a:off x="683568" y="3084544"/>
          <a:ext cx="7942635" cy="26487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84544">
                  <a:extLst>
                    <a:ext uri="{9D8B030D-6E8A-4147-A177-3AD203B41FA5}">
                      <a16:colId xmlns:a16="http://schemas.microsoft.com/office/drawing/2014/main" val="2268691233"/>
                    </a:ext>
                  </a:extLst>
                </a:gridCol>
                <a:gridCol w="4058091">
                  <a:extLst>
                    <a:ext uri="{9D8B030D-6E8A-4147-A177-3AD203B41FA5}">
                      <a16:colId xmlns:a16="http://schemas.microsoft.com/office/drawing/2014/main" val="11043190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Kriterium</a:t>
                      </a:r>
                      <a:endParaRPr lang="de-CH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>
                          <a:solidFill>
                            <a:schemeClr val="tx1"/>
                          </a:solidFill>
                          <a:effectLst/>
                        </a:rPr>
                        <a:t>Messgrösse</a:t>
                      </a:r>
                      <a:endParaRPr lang="de-CH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5635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Besucherfrequenz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(viele Besucher/Nutzer)</a:t>
                      </a:r>
                      <a:endParaRPr lang="de-CH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Gästenachfrage,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Auslastung</a:t>
                      </a:r>
                      <a:endParaRPr lang="de-CH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9431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Öffentliche Zugänglichkeit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CH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Anzahl Nutzergruppen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Betriebstage pro Jahr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Allgemeine Öffnungszeiten</a:t>
                      </a:r>
                      <a:endParaRPr lang="de-CH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4873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Einmaligkeit/Leuchtturm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(keine vergleichbaren Angebote in Uri)</a:t>
                      </a:r>
                      <a:endParaRPr lang="de-CH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Existenz ähnlicher/gleicher Infrastrukturen/Angebote</a:t>
                      </a:r>
                      <a:endParaRPr lang="de-CH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83637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>
                          <a:solidFill>
                            <a:schemeClr val="tx1"/>
                          </a:solidFill>
                          <a:effectLst/>
                        </a:rPr>
                        <a:t>Auswirkungen auf Wirtschaft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>
                          <a:solidFill>
                            <a:schemeClr val="tx1"/>
                          </a:solidFill>
                          <a:effectLst/>
                        </a:rPr>
                        <a:t>(wirtschaftlicher Nutzen)</a:t>
                      </a:r>
                      <a:endParaRPr lang="de-CH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Anzahl Arbeitsplätze; indirekte Wertschöpfung (Restaurants, Aufträge an Dritte etc.)</a:t>
                      </a:r>
                      <a:endParaRPr lang="de-CH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3912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>
                          <a:solidFill>
                            <a:schemeClr val="tx1"/>
                          </a:solidFill>
                          <a:effectLst/>
                        </a:rPr>
                        <a:t>Beitrag zu Standortqualität/Image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>
                          <a:solidFill>
                            <a:schemeClr val="tx1"/>
                          </a:solidFill>
                          <a:effectLst/>
                        </a:rPr>
                        <a:t>(positive Wahrnehmung ausserhalb Uri)</a:t>
                      </a:r>
                      <a:endParaRPr lang="de-CH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Hoher positiver Bekanntheitsgrad, auch ausserhalb von Uri</a:t>
                      </a:r>
                      <a:endParaRPr lang="de-CH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9530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>
                          <a:solidFill>
                            <a:schemeClr val="tx1"/>
                          </a:solidFill>
                          <a:effectLst/>
                        </a:rPr>
                        <a:t>Besonderer Beitrag in allgemeinem öffentlichen Interesse</a:t>
                      </a:r>
                      <a:endParaRPr lang="de-CH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Gemeint ist ein Beitrag in öffentlichem </a:t>
                      </a:r>
                      <a:r>
                        <a:rPr lang="de-CH" sz="1100" dirty="0" smtClean="0">
                          <a:solidFill>
                            <a:schemeClr val="tx1"/>
                          </a:solidFill>
                          <a:effectLst/>
                        </a:rPr>
                        <a:t>Interesse </a:t>
                      </a: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(z. B. Beitrag zur Bildung, Volksgesundheit, Familienförderung etc.)</a:t>
                      </a:r>
                      <a:endParaRPr lang="de-CH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998227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144713" y="1441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176207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 smtClean="0"/>
              <a:t>Grundzüge des neuen Gesetzes (3/8)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16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4462760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  <a:buNone/>
            </a:pPr>
            <a:r>
              <a:rPr lang="de-CH" b="1" dirty="0" smtClean="0"/>
              <a:t>Art des Beitrags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/>
              <a:t>abhängig von der Beitragshöhe</a:t>
            </a:r>
            <a:r>
              <a:rPr lang="de-CH" dirty="0" smtClean="0"/>
              <a:t>:</a:t>
            </a:r>
            <a:br>
              <a:rPr lang="de-CH" dirty="0" smtClean="0"/>
            </a:br>
            <a:r>
              <a:rPr lang="de-CH" dirty="0" smtClean="0"/>
              <a:t>- Bei einem Beitrag unter </a:t>
            </a:r>
            <a:r>
              <a:rPr lang="de-CH" dirty="0"/>
              <a:t>300 000 Franken erfolgen 50 Prozent à </a:t>
            </a:r>
            <a:r>
              <a:rPr lang="de-CH" dirty="0" err="1"/>
              <a:t>fonds</a:t>
            </a:r>
            <a:r>
              <a:rPr lang="de-CH" dirty="0"/>
              <a:t> </a:t>
            </a:r>
            <a:r>
              <a:rPr lang="de-CH" dirty="0" err="1"/>
              <a:t>perdu</a:t>
            </a:r>
            <a:r>
              <a:rPr lang="de-CH" dirty="0"/>
              <a:t> </a:t>
            </a:r>
            <a:r>
              <a:rPr lang="de-CH" dirty="0" smtClean="0"/>
              <a:t/>
            </a:r>
            <a:br>
              <a:rPr lang="de-CH" dirty="0" smtClean="0"/>
            </a:br>
            <a:r>
              <a:rPr lang="de-CH" dirty="0" smtClean="0"/>
              <a:t>  und </a:t>
            </a:r>
            <a:r>
              <a:rPr lang="de-CH" dirty="0"/>
              <a:t>der Rest als zinsfreies Darlehen, amortisierbar über maximal 5 Jahre</a:t>
            </a:r>
            <a:r>
              <a:rPr lang="de-CH" dirty="0" smtClean="0"/>
              <a:t>.</a:t>
            </a:r>
            <a:br>
              <a:rPr lang="de-CH" dirty="0" smtClean="0"/>
            </a:br>
            <a:r>
              <a:rPr lang="de-CH" dirty="0" smtClean="0"/>
              <a:t>- Bei </a:t>
            </a:r>
            <a:r>
              <a:rPr lang="de-CH" dirty="0"/>
              <a:t>einem Beitrag von 300 000 bis 500 000 Franken erfolgen 50 Prozent </a:t>
            </a:r>
            <a:r>
              <a:rPr lang="de-CH" dirty="0" smtClean="0"/>
              <a:t/>
            </a:r>
            <a:br>
              <a:rPr lang="de-CH" dirty="0" smtClean="0"/>
            </a:br>
            <a:r>
              <a:rPr lang="de-CH" dirty="0" smtClean="0"/>
              <a:t>  à </a:t>
            </a:r>
            <a:r>
              <a:rPr lang="de-CH" dirty="0" err="1"/>
              <a:t>fonds</a:t>
            </a:r>
            <a:r>
              <a:rPr lang="de-CH" dirty="0"/>
              <a:t> </a:t>
            </a:r>
            <a:r>
              <a:rPr lang="de-CH" dirty="0" err="1"/>
              <a:t>perdu</a:t>
            </a:r>
            <a:r>
              <a:rPr lang="de-CH" dirty="0"/>
              <a:t> und der Rest als zinsfreies Darlehen, amortisierbar </a:t>
            </a:r>
            <a:r>
              <a:rPr lang="de-CH" dirty="0" smtClean="0"/>
              <a:t>über</a:t>
            </a:r>
            <a:br>
              <a:rPr lang="de-CH" dirty="0" smtClean="0"/>
            </a:br>
            <a:r>
              <a:rPr lang="de-CH" dirty="0" smtClean="0"/>
              <a:t>  </a:t>
            </a:r>
            <a:r>
              <a:rPr lang="de-CH" dirty="0"/>
              <a:t>maximal 10 Jahre</a:t>
            </a:r>
            <a:r>
              <a:rPr lang="de-CH" dirty="0" smtClean="0"/>
              <a:t>.</a:t>
            </a:r>
            <a:br>
              <a:rPr lang="de-CH" dirty="0" smtClean="0"/>
            </a:br>
            <a:r>
              <a:rPr lang="de-CH" dirty="0" smtClean="0"/>
              <a:t>- Bei </a:t>
            </a:r>
            <a:r>
              <a:rPr lang="de-CH" dirty="0"/>
              <a:t>einem Betrag über 500 000 Franken erfolgen 50 Prozent, aber </a:t>
            </a:r>
            <a:r>
              <a:rPr lang="de-CH" dirty="0" smtClean="0"/>
              <a:t>maximal</a:t>
            </a:r>
            <a:br>
              <a:rPr lang="de-CH" dirty="0" smtClean="0"/>
            </a:br>
            <a:r>
              <a:rPr lang="de-CH" dirty="0" smtClean="0"/>
              <a:t>  </a:t>
            </a:r>
            <a:r>
              <a:rPr lang="de-CH" dirty="0"/>
              <a:t>500 000 Franken, à </a:t>
            </a:r>
            <a:r>
              <a:rPr lang="de-CH" dirty="0" err="1"/>
              <a:t>fonds</a:t>
            </a:r>
            <a:r>
              <a:rPr lang="de-CH" dirty="0"/>
              <a:t> </a:t>
            </a:r>
            <a:r>
              <a:rPr lang="de-CH" dirty="0" err="1"/>
              <a:t>perdu</a:t>
            </a:r>
            <a:r>
              <a:rPr lang="de-CH" dirty="0"/>
              <a:t> und der Rest als zinsfreies Darlehen</a:t>
            </a:r>
            <a:r>
              <a:rPr lang="de-CH" dirty="0" smtClean="0"/>
              <a:t>,</a:t>
            </a:r>
            <a:br>
              <a:rPr lang="de-CH" dirty="0" smtClean="0"/>
            </a:br>
            <a:r>
              <a:rPr lang="de-CH" dirty="0" smtClean="0"/>
              <a:t>  </a:t>
            </a:r>
            <a:r>
              <a:rPr lang="de-CH" dirty="0"/>
              <a:t>amortisierbar über maximal 20 Jahre</a:t>
            </a:r>
            <a:r>
              <a:rPr lang="de-CH" dirty="0" smtClean="0"/>
              <a:t>.</a:t>
            </a:r>
          </a:p>
          <a:p>
            <a:pPr>
              <a:buClrTx/>
              <a:buNone/>
            </a:pPr>
            <a:r>
              <a:rPr lang="de-CH" b="1" dirty="0" smtClean="0"/>
              <a:t>Finanzierung des Beitrags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A-fonds-</a:t>
            </a:r>
            <a:r>
              <a:rPr lang="de-CH" dirty="0" err="1" smtClean="0"/>
              <a:t>perdu</a:t>
            </a:r>
            <a:r>
              <a:rPr lang="de-CH" dirty="0" smtClean="0"/>
              <a:t>-Beitrag: Kanton und Gemeinden je hälftig</a:t>
            </a:r>
            <a:br>
              <a:rPr lang="de-CH" dirty="0" smtClean="0"/>
            </a:br>
            <a:r>
              <a:rPr lang="de-CH" dirty="0" smtClean="0"/>
              <a:t>(Aufteilung des Gemeindebeitrags auf die einzelnen Gemeinden:</a:t>
            </a:r>
            <a:br>
              <a:rPr lang="de-CH" dirty="0" smtClean="0"/>
            </a:br>
            <a:r>
              <a:rPr lang="de-CH" dirty="0" smtClean="0"/>
              <a:t>im </a:t>
            </a:r>
            <a:r>
              <a:rPr lang="de-CH" dirty="0"/>
              <a:t>Verhältnis der ständigen </a:t>
            </a:r>
            <a:r>
              <a:rPr lang="de-CH" dirty="0" smtClean="0"/>
              <a:t>Wohnbevölkerung) 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Zinsfreie Darlehen: Kanton</a:t>
            </a:r>
            <a:endParaRPr lang="de-CH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144713" y="1441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7665751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 smtClean="0"/>
              <a:t>Grundzüge des neuen Gesetzes (4/8)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17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3277820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  <a:buNone/>
            </a:pPr>
            <a:r>
              <a:rPr lang="de-CH" b="1" dirty="0" smtClean="0"/>
              <a:t>Sicherung der Finanzierung</a:t>
            </a:r>
          </a:p>
          <a:p>
            <a:pPr marL="342900" lvl="0" indent="-342900">
              <a:buClrTx/>
              <a:buFont typeface="Wingdings" panose="05000000000000000000" pitchFamily="2" charset="2"/>
              <a:buChar char="Ø"/>
            </a:pPr>
            <a:r>
              <a:rPr lang="de-CH" dirty="0"/>
              <a:t>Ein Beitrag ist nur möglich, wenn die Finanzierung der Gesamtkosten gesichert ist.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Ist die </a:t>
            </a:r>
            <a:r>
              <a:rPr lang="de-CH" dirty="0"/>
              <a:t>Finanzierung der </a:t>
            </a:r>
            <a:r>
              <a:rPr lang="de-CH" dirty="0" smtClean="0"/>
              <a:t>Gesamtkosten nicht gesichert, kann allenfalls </a:t>
            </a:r>
            <a:r>
              <a:rPr lang="de-CH" dirty="0"/>
              <a:t>eine separate Vorlage </a:t>
            </a:r>
            <a:r>
              <a:rPr lang="de-CH" dirty="0" smtClean="0"/>
              <a:t>ausgearbeitet werden. In einem solchen Fall sind die </a:t>
            </a:r>
            <a:r>
              <a:rPr lang="de-CH" dirty="0"/>
              <a:t>Beiträge von Bund, Kanton und Gemeinden </a:t>
            </a:r>
            <a:r>
              <a:rPr lang="de-CH" dirty="0" smtClean="0"/>
              <a:t>separat </a:t>
            </a:r>
            <a:r>
              <a:rPr lang="de-CH" dirty="0"/>
              <a:t>zu verhandeln (Beispiel: Schwimmbad Altdorf</a:t>
            </a:r>
            <a:r>
              <a:rPr lang="de-CH" dirty="0" smtClean="0"/>
              <a:t>). Aber: Falls </a:t>
            </a:r>
            <a:r>
              <a:rPr lang="de-CH" dirty="0"/>
              <a:t>sich die betreffende Infrastruktur im Eigentum einer Gemeinde befindet, erhält das Projekt von der öffentlichen Hand (Bund, Kanton, und Gemeinden insgesamt) genau den A-fonds-</a:t>
            </a:r>
            <a:r>
              <a:rPr lang="de-CH" dirty="0" err="1"/>
              <a:t>perdu</a:t>
            </a:r>
            <a:r>
              <a:rPr lang="de-CH" dirty="0"/>
              <a:t>-Beitrag, den es im Rahmen des </a:t>
            </a:r>
            <a:r>
              <a:rPr lang="de-CH" dirty="0" smtClean="0"/>
              <a:t>Gesetzes erhalten </a:t>
            </a:r>
            <a:r>
              <a:rPr lang="de-CH" dirty="0"/>
              <a:t>hätte</a:t>
            </a:r>
            <a:r>
              <a:rPr lang="de-CH" dirty="0" smtClean="0"/>
              <a:t>.</a:t>
            </a:r>
            <a:endParaRPr lang="de-CH" dirty="0"/>
          </a:p>
          <a:p>
            <a:pPr lvl="0">
              <a:buClrTx/>
              <a:buNone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8035297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/>
              <a:t>Grundzüge des neuen Gesetzes </a:t>
            </a:r>
            <a:r>
              <a:rPr lang="de-CH" altLang="de-DE" dirty="0" smtClean="0"/>
              <a:t>(5/8)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18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25170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Flussdiagramm</a:t>
            </a:r>
          </a:p>
          <a:p>
            <a:pPr>
              <a:buClrTx/>
              <a:buNone/>
            </a:pPr>
            <a:endParaRPr lang="de-CH" b="1" dirty="0">
              <a:solidFill>
                <a:schemeClr val="bg1">
                  <a:lumMod val="10000"/>
                </a:schemeClr>
              </a:solidFill>
            </a:endParaRPr>
          </a:p>
          <a:p>
            <a:pPr marL="3657600" lvl="8" indent="0">
              <a:buNone/>
            </a:pPr>
            <a:r>
              <a:rPr lang="de-CH" dirty="0" smtClean="0"/>
              <a:t>Beitragsmodell mit </a:t>
            </a:r>
            <a:r>
              <a:rPr lang="de-CH" b="1" dirty="0"/>
              <a:t>sechs Stellschrauben</a:t>
            </a:r>
            <a:r>
              <a:rPr lang="de-CH" b="1" dirty="0" smtClean="0"/>
              <a:t>:</a:t>
            </a:r>
            <a:br>
              <a:rPr lang="de-CH" b="1" dirty="0" smtClean="0"/>
            </a:br>
            <a:r>
              <a:rPr lang="de-CH" b="1" dirty="0" smtClean="0"/>
              <a:t>- </a:t>
            </a:r>
            <a:r>
              <a:rPr lang="de-CH" dirty="0" smtClean="0"/>
              <a:t>Kriterien </a:t>
            </a:r>
            <a:r>
              <a:rPr lang="de-CH" dirty="0"/>
              <a:t>für </a:t>
            </a:r>
            <a:r>
              <a:rPr lang="de-CH" dirty="0" smtClean="0"/>
              <a:t>Beitragsberechtigung</a:t>
            </a:r>
            <a:br>
              <a:rPr lang="de-CH" dirty="0" smtClean="0"/>
            </a:br>
            <a:r>
              <a:rPr lang="de-CH" dirty="0" smtClean="0"/>
              <a:t>- </a:t>
            </a:r>
            <a:r>
              <a:rPr lang="de-CH" dirty="0"/>
              <a:t>Aufgliederung des </a:t>
            </a:r>
            <a:r>
              <a:rPr lang="de-CH" dirty="0" smtClean="0"/>
              <a:t>Nutzens</a:t>
            </a:r>
            <a:br>
              <a:rPr lang="de-CH" dirty="0" smtClean="0"/>
            </a:br>
            <a:r>
              <a:rPr lang="de-CH" dirty="0" smtClean="0"/>
              <a:t>- </a:t>
            </a:r>
            <a:r>
              <a:rPr lang="de-CH" dirty="0"/>
              <a:t>Höhe der Beiträge nach </a:t>
            </a:r>
            <a:r>
              <a:rPr lang="de-CH" dirty="0" smtClean="0"/>
              <a:t>Nutzen</a:t>
            </a:r>
            <a:br>
              <a:rPr lang="de-CH" dirty="0" smtClean="0"/>
            </a:br>
            <a:r>
              <a:rPr lang="de-CH" dirty="0" smtClean="0"/>
              <a:t>- Finanzierungsmix (</a:t>
            </a:r>
            <a:r>
              <a:rPr lang="de-CH" dirty="0"/>
              <a:t>à </a:t>
            </a:r>
            <a:r>
              <a:rPr lang="de-CH" dirty="0" err="1"/>
              <a:t>fonds</a:t>
            </a:r>
            <a:r>
              <a:rPr lang="de-CH" dirty="0"/>
              <a:t> </a:t>
            </a:r>
            <a:r>
              <a:rPr lang="de-CH" dirty="0" err="1"/>
              <a:t>perdu</a:t>
            </a:r>
            <a:r>
              <a:rPr lang="de-CH" dirty="0"/>
              <a:t>, Darlehen</a:t>
            </a:r>
            <a:r>
              <a:rPr lang="de-CH" dirty="0" smtClean="0"/>
              <a:t>)</a:t>
            </a:r>
            <a:br>
              <a:rPr lang="de-CH" dirty="0" smtClean="0"/>
            </a:br>
            <a:r>
              <a:rPr lang="de-CH" dirty="0" smtClean="0"/>
              <a:t>- </a:t>
            </a:r>
            <a:r>
              <a:rPr lang="de-CH" dirty="0"/>
              <a:t>Kostenteiler </a:t>
            </a:r>
            <a:r>
              <a:rPr lang="de-CH" dirty="0" smtClean="0"/>
              <a:t>Kanton/Gemeinden</a:t>
            </a:r>
            <a:br>
              <a:rPr lang="de-CH" dirty="0" smtClean="0"/>
            </a:br>
            <a:r>
              <a:rPr lang="de-CH" dirty="0" smtClean="0"/>
              <a:t>- </a:t>
            </a:r>
            <a:r>
              <a:rPr lang="de-CH" dirty="0"/>
              <a:t>Kostenteiler innerhalb der </a:t>
            </a:r>
            <a:r>
              <a:rPr lang="de-CH" dirty="0" smtClean="0"/>
              <a:t>Gemeinden</a:t>
            </a:r>
            <a:endParaRPr lang="de-CH" b="1" dirty="0" smtClean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9" name="Grafik 8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85" y="1628800"/>
            <a:ext cx="3221915" cy="420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40349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/>
              <a:t>Grundzüge des neuen Gesetzes </a:t>
            </a:r>
            <a:r>
              <a:rPr lang="de-CH" altLang="de-DE" dirty="0" smtClean="0"/>
              <a:t>(6/8)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19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418576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Beispiel 1: Verein renoviert breit nachgefragtes Museum für CHF 400 000</a:t>
            </a:r>
            <a:endParaRPr lang="de-CH" b="1" dirty="0">
              <a:solidFill>
                <a:schemeClr val="bg1">
                  <a:lumMod val="10000"/>
                </a:schemeClr>
              </a:solidFill>
            </a:endParaRP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/>
              <a:t>Projektnutzen: </a:t>
            </a:r>
            <a:r>
              <a:rPr lang="de-CH" b="1" dirty="0"/>
              <a:t>hoch</a:t>
            </a:r>
            <a:r>
              <a:rPr lang="de-CH" dirty="0"/>
              <a:t/>
            </a:r>
            <a:br>
              <a:rPr lang="de-CH" dirty="0"/>
            </a:br>
            <a:r>
              <a:rPr lang="de-CH" dirty="0"/>
              <a:t>daher: Gesamtkosten mal </a:t>
            </a:r>
            <a:r>
              <a:rPr lang="de-CH" b="1" dirty="0"/>
              <a:t>0,8</a:t>
            </a:r>
            <a:r>
              <a:rPr lang="de-CH" dirty="0"/>
              <a:t> = </a:t>
            </a:r>
            <a:r>
              <a:rPr lang="de-CH" b="1" dirty="0"/>
              <a:t>CHF </a:t>
            </a:r>
            <a:r>
              <a:rPr lang="de-CH" b="1" dirty="0" smtClean="0"/>
              <a:t>320 000</a:t>
            </a:r>
            <a:r>
              <a:rPr lang="de-CH" b="1" dirty="0"/>
              <a:t/>
            </a:r>
            <a:br>
              <a:rPr lang="de-CH" b="1" dirty="0"/>
            </a:br>
            <a:r>
              <a:rPr lang="de-CH" dirty="0"/>
              <a:t>             als Finanzierungsbeitrag der öffentlichen Hand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/>
              <a:t>Finanzierungsbeitrag </a:t>
            </a:r>
            <a:r>
              <a:rPr lang="de-CH" b="1" dirty="0"/>
              <a:t>grösser als CHF 0,3 Mio.</a:t>
            </a:r>
            <a:r>
              <a:rPr lang="de-CH" dirty="0"/>
              <a:t> und </a:t>
            </a:r>
            <a:r>
              <a:rPr lang="de-CH" b="1" dirty="0" smtClean="0"/>
              <a:t>kleiner als </a:t>
            </a:r>
            <a:r>
              <a:rPr lang="de-CH" b="1" dirty="0"/>
              <a:t>CHF 0,5 Mio.</a:t>
            </a:r>
            <a:br>
              <a:rPr lang="de-CH" b="1" dirty="0"/>
            </a:br>
            <a:r>
              <a:rPr lang="de-CH" dirty="0"/>
              <a:t>daher: 50% des Finanzierungsbeitrags, maximal CHF </a:t>
            </a:r>
            <a:r>
              <a:rPr lang="de-CH" dirty="0" smtClean="0"/>
              <a:t>250</a:t>
            </a:r>
            <a:r>
              <a:rPr lang="de-CH" dirty="0"/>
              <a:t> 000, à </a:t>
            </a:r>
            <a:r>
              <a:rPr lang="de-CH" dirty="0" err="1"/>
              <a:t>fonds</a:t>
            </a:r>
            <a:r>
              <a:rPr lang="de-CH" dirty="0"/>
              <a:t> </a:t>
            </a:r>
            <a:r>
              <a:rPr lang="de-CH" dirty="0" err="1"/>
              <a:t>perdu</a:t>
            </a:r>
            <a:r>
              <a:rPr lang="de-CH" dirty="0"/>
              <a:t/>
            </a:r>
            <a:br>
              <a:rPr lang="de-CH" dirty="0"/>
            </a:br>
            <a:r>
              <a:rPr lang="de-CH" dirty="0"/>
              <a:t>             </a:t>
            </a:r>
            <a:r>
              <a:rPr lang="de-CH" b="1" dirty="0"/>
              <a:t>= CHF </a:t>
            </a:r>
            <a:r>
              <a:rPr lang="de-CH" b="1" dirty="0" smtClean="0"/>
              <a:t>160 </a:t>
            </a:r>
            <a:r>
              <a:rPr lang="de-CH" b="1" dirty="0"/>
              <a:t>000 à </a:t>
            </a:r>
            <a:r>
              <a:rPr lang="de-CH" b="1" dirty="0" err="1"/>
              <a:t>fonds</a:t>
            </a:r>
            <a:r>
              <a:rPr lang="de-CH" b="1" dirty="0"/>
              <a:t> </a:t>
            </a:r>
            <a:r>
              <a:rPr lang="de-CH" b="1" dirty="0" err="1"/>
              <a:t>perdu</a:t>
            </a:r>
            <a:r>
              <a:rPr lang="de-CH" b="1" dirty="0"/>
              <a:t/>
            </a:r>
            <a:br>
              <a:rPr lang="de-CH" b="1" dirty="0"/>
            </a:br>
            <a:r>
              <a:rPr lang="de-CH" b="1" dirty="0"/>
              <a:t>             </a:t>
            </a:r>
            <a:r>
              <a:rPr lang="de-CH" dirty="0"/>
              <a:t>Rest des Finanzierungsbeitrags als zinsfreies Darlehen</a:t>
            </a:r>
            <a:br>
              <a:rPr lang="de-CH" dirty="0"/>
            </a:br>
            <a:r>
              <a:rPr lang="de-CH" dirty="0"/>
              <a:t>             = </a:t>
            </a:r>
            <a:r>
              <a:rPr lang="de-CH" b="1" dirty="0"/>
              <a:t>CHF </a:t>
            </a:r>
            <a:r>
              <a:rPr lang="de-CH" b="1" dirty="0" smtClean="0"/>
              <a:t>160 </a:t>
            </a:r>
            <a:r>
              <a:rPr lang="de-CH" b="1" dirty="0"/>
              <a:t>000 zinsfreies Darlehen </a:t>
            </a:r>
            <a:r>
              <a:rPr lang="de-CH" dirty="0"/>
              <a:t>(amortisierbar: maximal </a:t>
            </a:r>
            <a:r>
              <a:rPr lang="de-CH" dirty="0" smtClean="0"/>
              <a:t>10 </a:t>
            </a:r>
            <a:r>
              <a:rPr lang="de-CH" dirty="0"/>
              <a:t>Jahre)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/>
              <a:t>Aufteilung A-fonds-</a:t>
            </a:r>
            <a:r>
              <a:rPr lang="de-CH" dirty="0" err="1"/>
              <a:t>perdu</a:t>
            </a:r>
            <a:r>
              <a:rPr lang="de-CH" dirty="0"/>
              <a:t>-Beitrag je hälftig auf Kanton und Gemeinden:</a:t>
            </a:r>
            <a:br>
              <a:rPr lang="de-CH" dirty="0"/>
            </a:br>
            <a:r>
              <a:rPr lang="de-CH" b="1" dirty="0"/>
              <a:t>Kanton: CHF </a:t>
            </a:r>
            <a:r>
              <a:rPr lang="de-CH" b="1" dirty="0" smtClean="0"/>
              <a:t>80 </a:t>
            </a:r>
            <a:r>
              <a:rPr lang="de-CH" b="1" dirty="0"/>
              <a:t>000 à </a:t>
            </a:r>
            <a:r>
              <a:rPr lang="de-CH" b="1" dirty="0" err="1"/>
              <a:t>fonds</a:t>
            </a:r>
            <a:r>
              <a:rPr lang="de-CH" b="1" dirty="0"/>
              <a:t> </a:t>
            </a:r>
            <a:r>
              <a:rPr lang="de-CH" b="1" dirty="0" err="1"/>
              <a:t>perdu</a:t>
            </a:r>
            <a:r>
              <a:rPr lang="de-CH" b="1" dirty="0"/>
              <a:t> </a:t>
            </a:r>
            <a:r>
              <a:rPr lang="de-CH" dirty="0"/>
              <a:t>plus </a:t>
            </a:r>
            <a:r>
              <a:rPr lang="de-CH" b="1" dirty="0"/>
              <a:t>Kosten für zinsfreies Darlehen</a:t>
            </a:r>
            <a:r>
              <a:rPr lang="de-CH" dirty="0"/>
              <a:t/>
            </a:r>
            <a:br>
              <a:rPr lang="de-CH" dirty="0"/>
            </a:br>
            <a:r>
              <a:rPr lang="de-CH" b="1" dirty="0"/>
              <a:t>Gemeinden: CHF </a:t>
            </a:r>
            <a:r>
              <a:rPr lang="de-CH" b="1" dirty="0" smtClean="0"/>
              <a:t>80 </a:t>
            </a:r>
            <a:r>
              <a:rPr lang="de-CH" b="1" dirty="0"/>
              <a:t>000 à </a:t>
            </a:r>
            <a:r>
              <a:rPr lang="de-CH" b="1" dirty="0" err="1"/>
              <a:t>fonds</a:t>
            </a:r>
            <a:r>
              <a:rPr lang="de-CH" b="1" dirty="0"/>
              <a:t> </a:t>
            </a:r>
            <a:r>
              <a:rPr lang="de-CH" b="1" dirty="0" err="1"/>
              <a:t>perdu</a:t>
            </a:r>
            <a:r>
              <a:rPr lang="de-CH" dirty="0"/>
              <a:t> (= CHF </a:t>
            </a:r>
            <a:r>
              <a:rPr lang="de-CH" dirty="0" smtClean="0"/>
              <a:t>2,20 pro </a:t>
            </a:r>
            <a:r>
              <a:rPr lang="de-CH" dirty="0"/>
              <a:t>Kopf)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/>
              <a:t>Finanzierung </a:t>
            </a:r>
            <a:r>
              <a:rPr lang="de-CH" b="1" dirty="0"/>
              <a:t>Restbetrag von CHF </a:t>
            </a:r>
            <a:r>
              <a:rPr lang="de-CH" b="1" dirty="0" smtClean="0"/>
              <a:t>80 </a:t>
            </a:r>
            <a:r>
              <a:rPr lang="de-CH" b="1" dirty="0"/>
              <a:t>000 </a:t>
            </a:r>
            <a:r>
              <a:rPr lang="de-CH" dirty="0"/>
              <a:t>(= CHF </a:t>
            </a:r>
            <a:r>
              <a:rPr lang="de-CH" dirty="0" smtClean="0"/>
              <a:t>0,4 </a:t>
            </a:r>
            <a:r>
              <a:rPr lang="de-CH" dirty="0"/>
              <a:t>Mio. minus CHF </a:t>
            </a:r>
            <a:r>
              <a:rPr lang="de-CH" dirty="0" smtClean="0"/>
              <a:t>0,32 </a:t>
            </a:r>
            <a:r>
              <a:rPr lang="de-CH" dirty="0"/>
              <a:t>Mio</a:t>
            </a:r>
            <a:r>
              <a:rPr lang="de-CH" dirty="0" smtClean="0"/>
              <a:t>.): Aus Eigenmitteln Verein und Spenden/Sponsoring.</a:t>
            </a:r>
            <a:endParaRPr lang="de-CH" b="1" dirty="0"/>
          </a:p>
        </p:txBody>
      </p:sp>
    </p:spTree>
    <p:extLst>
      <p:ext uri="{BB962C8B-B14F-4D97-AF65-F5344CB8AC3E}">
        <p14:creationId xmlns:p14="http://schemas.microsoft.com/office/powerpoint/2010/main" val="22769779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/>
              <a:t>Grundzüge des neuen Gesetzes </a:t>
            </a:r>
            <a:r>
              <a:rPr lang="de-CH" altLang="de-DE" dirty="0" smtClean="0"/>
              <a:t>(7/8)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20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4462760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Beispiel 2: Gemeinde X renoviert multifunktionale </a:t>
            </a: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Sportanlage </a:t>
            </a: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für CHF 1,5 Mio.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Projektnutzen</a:t>
            </a:r>
            <a:r>
              <a:rPr lang="de-CH" dirty="0"/>
              <a:t>: </a:t>
            </a:r>
            <a:r>
              <a:rPr lang="de-CH" b="1" dirty="0" smtClean="0"/>
              <a:t>hoch</a:t>
            </a:r>
            <a:r>
              <a:rPr lang="de-CH" dirty="0" smtClean="0"/>
              <a:t/>
            </a:r>
            <a:br>
              <a:rPr lang="de-CH" dirty="0" smtClean="0"/>
            </a:br>
            <a:r>
              <a:rPr lang="de-CH" dirty="0" smtClean="0"/>
              <a:t>daher: Gesamtkosten mal </a:t>
            </a:r>
            <a:r>
              <a:rPr lang="de-CH" b="1" dirty="0" smtClean="0"/>
              <a:t>0,8</a:t>
            </a:r>
            <a:r>
              <a:rPr lang="de-CH" dirty="0" smtClean="0"/>
              <a:t> = </a:t>
            </a:r>
            <a:r>
              <a:rPr lang="de-CH" b="1" dirty="0" smtClean="0"/>
              <a:t>CHF 1,2 Mio.</a:t>
            </a:r>
            <a:br>
              <a:rPr lang="de-CH" b="1" dirty="0" smtClean="0"/>
            </a:br>
            <a:r>
              <a:rPr lang="de-CH" dirty="0" smtClean="0"/>
              <a:t>             als Finanzierungsbeitrag der öffentlichen Hand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Finanzierungsbeitrag </a:t>
            </a:r>
            <a:r>
              <a:rPr lang="de-CH" b="1" dirty="0" smtClean="0"/>
              <a:t>grösser als CHF 0,3 Mio.</a:t>
            </a:r>
            <a:r>
              <a:rPr lang="de-CH" dirty="0" smtClean="0"/>
              <a:t> und </a:t>
            </a:r>
            <a:r>
              <a:rPr lang="de-CH" b="1" dirty="0" smtClean="0"/>
              <a:t>grösser als CHF 0,5 Mio.</a:t>
            </a:r>
            <a:br>
              <a:rPr lang="de-CH" b="1" dirty="0" smtClean="0"/>
            </a:br>
            <a:r>
              <a:rPr lang="de-CH" dirty="0" smtClean="0"/>
              <a:t>daher: 50% des Finanzierungsbeitrags, maximal CHF 500</a:t>
            </a:r>
            <a:r>
              <a:rPr lang="de-CH" dirty="0"/>
              <a:t> </a:t>
            </a:r>
            <a:r>
              <a:rPr lang="de-CH" dirty="0" smtClean="0"/>
              <a:t>000, </a:t>
            </a:r>
            <a:r>
              <a:rPr lang="de-CH" dirty="0"/>
              <a:t>à </a:t>
            </a:r>
            <a:r>
              <a:rPr lang="de-CH" dirty="0" err="1"/>
              <a:t>fonds</a:t>
            </a:r>
            <a:r>
              <a:rPr lang="de-CH" dirty="0"/>
              <a:t> </a:t>
            </a:r>
            <a:r>
              <a:rPr lang="de-CH" dirty="0" err="1" smtClean="0"/>
              <a:t>perdu</a:t>
            </a:r>
            <a:r>
              <a:rPr lang="de-CH" dirty="0" smtClean="0"/>
              <a:t/>
            </a:r>
            <a:br>
              <a:rPr lang="de-CH" dirty="0" smtClean="0"/>
            </a:br>
            <a:r>
              <a:rPr lang="de-CH" dirty="0" smtClean="0"/>
              <a:t>             </a:t>
            </a:r>
            <a:r>
              <a:rPr lang="de-CH" b="1" dirty="0" smtClean="0"/>
              <a:t>= CHF 500 000 à </a:t>
            </a:r>
            <a:r>
              <a:rPr lang="de-CH" b="1" dirty="0" err="1" smtClean="0"/>
              <a:t>fonds</a:t>
            </a:r>
            <a:r>
              <a:rPr lang="de-CH" b="1" dirty="0" smtClean="0"/>
              <a:t> </a:t>
            </a:r>
            <a:r>
              <a:rPr lang="de-CH" b="1" dirty="0" err="1" smtClean="0"/>
              <a:t>perdu</a:t>
            </a:r>
            <a:r>
              <a:rPr lang="de-CH" b="1" dirty="0"/>
              <a:t/>
            </a:r>
            <a:br>
              <a:rPr lang="de-CH" b="1" dirty="0"/>
            </a:br>
            <a:r>
              <a:rPr lang="de-CH" b="1" dirty="0" smtClean="0"/>
              <a:t>             </a:t>
            </a:r>
            <a:r>
              <a:rPr lang="de-CH" dirty="0" smtClean="0"/>
              <a:t>Rest des Finanzierungsbeitrags als </a:t>
            </a:r>
            <a:r>
              <a:rPr lang="de-CH" dirty="0"/>
              <a:t>zinsfreies </a:t>
            </a:r>
            <a:r>
              <a:rPr lang="de-CH" dirty="0" smtClean="0"/>
              <a:t>Darlehen</a:t>
            </a:r>
            <a:br>
              <a:rPr lang="de-CH" dirty="0" smtClean="0"/>
            </a:br>
            <a:r>
              <a:rPr lang="de-CH" dirty="0" smtClean="0"/>
              <a:t>             = </a:t>
            </a:r>
            <a:r>
              <a:rPr lang="de-CH" b="1" dirty="0" smtClean="0"/>
              <a:t>CHF 700 000 zinsfreies Darlehen </a:t>
            </a:r>
            <a:r>
              <a:rPr lang="de-CH" dirty="0" smtClean="0"/>
              <a:t>(amortisierbar: </a:t>
            </a:r>
            <a:r>
              <a:rPr lang="de-CH" dirty="0"/>
              <a:t>maximal 20 </a:t>
            </a:r>
            <a:r>
              <a:rPr lang="de-CH" dirty="0" smtClean="0"/>
              <a:t>Jahre)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Aufteilung A-fonds-</a:t>
            </a:r>
            <a:r>
              <a:rPr lang="de-CH" dirty="0" err="1" smtClean="0"/>
              <a:t>perdu</a:t>
            </a:r>
            <a:r>
              <a:rPr lang="de-CH" dirty="0" smtClean="0"/>
              <a:t>-Beitrag je hälftig auf Kanton und Gemeinden:</a:t>
            </a:r>
            <a:br>
              <a:rPr lang="de-CH" dirty="0" smtClean="0"/>
            </a:br>
            <a:r>
              <a:rPr lang="de-CH" b="1" dirty="0" smtClean="0"/>
              <a:t>Kanton: CHF 250 000 à </a:t>
            </a:r>
            <a:r>
              <a:rPr lang="de-CH" b="1" dirty="0" err="1" smtClean="0"/>
              <a:t>fonds</a:t>
            </a:r>
            <a:r>
              <a:rPr lang="de-CH" b="1" dirty="0" smtClean="0"/>
              <a:t> </a:t>
            </a:r>
            <a:r>
              <a:rPr lang="de-CH" b="1" dirty="0" err="1" smtClean="0"/>
              <a:t>perdu</a:t>
            </a:r>
            <a:r>
              <a:rPr lang="de-CH" b="1" dirty="0" smtClean="0"/>
              <a:t> </a:t>
            </a:r>
            <a:r>
              <a:rPr lang="de-CH" dirty="0" smtClean="0"/>
              <a:t>plus </a:t>
            </a:r>
            <a:r>
              <a:rPr lang="de-CH" b="1" dirty="0" smtClean="0"/>
              <a:t>Kosten für zinsfreies Darlehen</a:t>
            </a:r>
            <a:r>
              <a:rPr lang="de-CH" dirty="0" smtClean="0"/>
              <a:t/>
            </a:r>
            <a:br>
              <a:rPr lang="de-CH" dirty="0" smtClean="0"/>
            </a:br>
            <a:r>
              <a:rPr lang="de-CH" b="1" dirty="0" smtClean="0"/>
              <a:t>Gemeinden: CHF 250 000 à </a:t>
            </a:r>
            <a:r>
              <a:rPr lang="de-CH" b="1" dirty="0" err="1" smtClean="0"/>
              <a:t>fonds</a:t>
            </a:r>
            <a:r>
              <a:rPr lang="de-CH" b="1" dirty="0" smtClean="0"/>
              <a:t> </a:t>
            </a:r>
            <a:r>
              <a:rPr lang="de-CH" b="1" dirty="0" err="1" smtClean="0"/>
              <a:t>perdu</a:t>
            </a:r>
            <a:r>
              <a:rPr lang="de-CH" dirty="0" smtClean="0"/>
              <a:t> (= CHF 6,89 pro Kopf)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Finanzierung </a:t>
            </a:r>
            <a:r>
              <a:rPr lang="de-CH" b="1" dirty="0" smtClean="0"/>
              <a:t>Restbetrag von CHF 300 000 </a:t>
            </a:r>
            <a:r>
              <a:rPr lang="de-CH" dirty="0" smtClean="0"/>
              <a:t>(= CHF 1,5 Mio. minus CHF 1,2 Mio.): Da sich </a:t>
            </a:r>
            <a:r>
              <a:rPr lang="de-CH" smtClean="0"/>
              <a:t>die </a:t>
            </a:r>
            <a:r>
              <a:rPr lang="de-CH" smtClean="0"/>
              <a:t>Sportanlage </a:t>
            </a:r>
            <a:r>
              <a:rPr lang="de-CH" dirty="0"/>
              <a:t>im Eigentum einer </a:t>
            </a:r>
            <a:r>
              <a:rPr lang="de-CH" dirty="0" smtClean="0"/>
              <a:t>Gemeinde befindet, muss die Gemeinde X für den Restbetrag aufkommen.</a:t>
            </a:r>
            <a:endParaRPr lang="de-CH" b="1" dirty="0" smtClean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4997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/>
              <a:t>Grundzüge des neuen Gesetzes </a:t>
            </a:r>
            <a:r>
              <a:rPr lang="de-CH" altLang="de-DE" dirty="0" smtClean="0"/>
              <a:t>(8/8)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21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418576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Beispiel 3: Verein baut Spiel- und Begegnungsplatz für CHF 12 000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/>
              <a:t>Projektnutzen: </a:t>
            </a:r>
            <a:r>
              <a:rPr lang="de-CH" b="1" dirty="0" smtClean="0"/>
              <a:t>mittel</a:t>
            </a:r>
            <a:r>
              <a:rPr lang="de-CH" dirty="0"/>
              <a:t/>
            </a:r>
            <a:br>
              <a:rPr lang="de-CH" dirty="0"/>
            </a:br>
            <a:r>
              <a:rPr lang="de-CH" dirty="0"/>
              <a:t>daher: Gesamtkosten mal </a:t>
            </a:r>
            <a:r>
              <a:rPr lang="de-CH" b="1" dirty="0" smtClean="0"/>
              <a:t>0,4</a:t>
            </a:r>
            <a:r>
              <a:rPr lang="de-CH" dirty="0" smtClean="0"/>
              <a:t> </a:t>
            </a:r>
            <a:r>
              <a:rPr lang="de-CH" dirty="0"/>
              <a:t>= </a:t>
            </a:r>
            <a:r>
              <a:rPr lang="de-CH" b="1" dirty="0" smtClean="0"/>
              <a:t>CHF 4 800</a:t>
            </a:r>
            <a:r>
              <a:rPr lang="de-CH" b="1" dirty="0"/>
              <a:t/>
            </a:r>
            <a:br>
              <a:rPr lang="de-CH" b="1" dirty="0"/>
            </a:br>
            <a:r>
              <a:rPr lang="de-CH" dirty="0"/>
              <a:t>             als Finanzierungsbeitrag der öffentlichen Hand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/>
              <a:t>Finanzierungsbeitrag </a:t>
            </a:r>
            <a:r>
              <a:rPr lang="de-CH" b="1" dirty="0" smtClean="0"/>
              <a:t>kleiner als </a:t>
            </a:r>
            <a:r>
              <a:rPr lang="de-CH" b="1" dirty="0"/>
              <a:t>CHF 0,3 Mio</a:t>
            </a:r>
            <a:r>
              <a:rPr lang="de-CH" b="1" dirty="0" smtClean="0"/>
              <a:t>.</a:t>
            </a:r>
            <a:r>
              <a:rPr lang="de-CH" b="1" dirty="0"/>
              <a:t/>
            </a:r>
            <a:br>
              <a:rPr lang="de-CH" b="1" dirty="0"/>
            </a:br>
            <a:r>
              <a:rPr lang="de-CH" dirty="0"/>
              <a:t>daher: 50% des Finanzierungsbeitrags, maximal CHF </a:t>
            </a:r>
            <a:r>
              <a:rPr lang="de-CH" dirty="0" smtClean="0"/>
              <a:t>150</a:t>
            </a:r>
            <a:r>
              <a:rPr lang="de-CH" dirty="0"/>
              <a:t> 000, à </a:t>
            </a:r>
            <a:r>
              <a:rPr lang="de-CH" dirty="0" err="1"/>
              <a:t>fonds</a:t>
            </a:r>
            <a:r>
              <a:rPr lang="de-CH" dirty="0"/>
              <a:t> </a:t>
            </a:r>
            <a:r>
              <a:rPr lang="de-CH" dirty="0" err="1"/>
              <a:t>perdu</a:t>
            </a:r>
            <a:r>
              <a:rPr lang="de-CH" dirty="0"/>
              <a:t/>
            </a:r>
            <a:br>
              <a:rPr lang="de-CH" dirty="0"/>
            </a:br>
            <a:r>
              <a:rPr lang="de-CH" dirty="0"/>
              <a:t>             </a:t>
            </a:r>
            <a:r>
              <a:rPr lang="de-CH" b="1" dirty="0"/>
              <a:t>= CHF </a:t>
            </a:r>
            <a:r>
              <a:rPr lang="de-CH" b="1" dirty="0" smtClean="0"/>
              <a:t>2 400 </a:t>
            </a:r>
            <a:r>
              <a:rPr lang="de-CH" b="1" dirty="0"/>
              <a:t>à </a:t>
            </a:r>
            <a:r>
              <a:rPr lang="de-CH" b="1" dirty="0" err="1"/>
              <a:t>fonds</a:t>
            </a:r>
            <a:r>
              <a:rPr lang="de-CH" b="1" dirty="0"/>
              <a:t> </a:t>
            </a:r>
            <a:r>
              <a:rPr lang="de-CH" b="1" dirty="0" err="1"/>
              <a:t>perdu</a:t>
            </a:r>
            <a:r>
              <a:rPr lang="de-CH" b="1" dirty="0"/>
              <a:t/>
            </a:r>
            <a:br>
              <a:rPr lang="de-CH" b="1" dirty="0"/>
            </a:br>
            <a:r>
              <a:rPr lang="de-CH" b="1" dirty="0"/>
              <a:t>             </a:t>
            </a:r>
            <a:r>
              <a:rPr lang="de-CH" dirty="0"/>
              <a:t>Rest des Finanzierungsbeitrags als zinsfreies Darlehen</a:t>
            </a:r>
            <a:br>
              <a:rPr lang="de-CH" dirty="0"/>
            </a:br>
            <a:r>
              <a:rPr lang="de-CH" dirty="0"/>
              <a:t>             = </a:t>
            </a:r>
            <a:r>
              <a:rPr lang="de-CH" b="1" dirty="0"/>
              <a:t>CHF </a:t>
            </a:r>
            <a:r>
              <a:rPr lang="de-CH" b="1" dirty="0" smtClean="0"/>
              <a:t>2 400 </a:t>
            </a:r>
            <a:r>
              <a:rPr lang="de-CH" b="1" dirty="0"/>
              <a:t>zinsfreies Darlehen </a:t>
            </a:r>
            <a:r>
              <a:rPr lang="de-CH" dirty="0"/>
              <a:t>(amortisierbar: maximal </a:t>
            </a:r>
            <a:r>
              <a:rPr lang="de-CH" dirty="0" smtClean="0"/>
              <a:t>5 </a:t>
            </a:r>
            <a:r>
              <a:rPr lang="de-CH" dirty="0"/>
              <a:t>Jahre)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/>
              <a:t>Aufteilung A-fonds-</a:t>
            </a:r>
            <a:r>
              <a:rPr lang="de-CH" dirty="0" err="1"/>
              <a:t>perdu</a:t>
            </a:r>
            <a:r>
              <a:rPr lang="de-CH" dirty="0"/>
              <a:t>-Beitrag je hälftig auf Kanton und Gemeinden:</a:t>
            </a:r>
            <a:br>
              <a:rPr lang="de-CH" dirty="0"/>
            </a:br>
            <a:r>
              <a:rPr lang="de-CH" b="1" dirty="0"/>
              <a:t>Kanton: CHF </a:t>
            </a:r>
            <a:r>
              <a:rPr lang="de-CH" b="1" dirty="0" smtClean="0"/>
              <a:t>1 200 </a:t>
            </a:r>
            <a:r>
              <a:rPr lang="de-CH" b="1" dirty="0"/>
              <a:t>à </a:t>
            </a:r>
            <a:r>
              <a:rPr lang="de-CH" b="1" dirty="0" err="1"/>
              <a:t>fonds</a:t>
            </a:r>
            <a:r>
              <a:rPr lang="de-CH" b="1" dirty="0"/>
              <a:t> </a:t>
            </a:r>
            <a:r>
              <a:rPr lang="de-CH" b="1" dirty="0" err="1"/>
              <a:t>perdu</a:t>
            </a:r>
            <a:r>
              <a:rPr lang="de-CH" b="1" dirty="0"/>
              <a:t> </a:t>
            </a:r>
            <a:r>
              <a:rPr lang="de-CH" dirty="0"/>
              <a:t>plus </a:t>
            </a:r>
            <a:r>
              <a:rPr lang="de-CH" b="1" dirty="0"/>
              <a:t>Kosten für zinsfreies Darlehen</a:t>
            </a:r>
            <a:r>
              <a:rPr lang="de-CH" dirty="0"/>
              <a:t/>
            </a:r>
            <a:br>
              <a:rPr lang="de-CH" dirty="0"/>
            </a:br>
            <a:r>
              <a:rPr lang="de-CH" b="1" dirty="0"/>
              <a:t>Gemeinden: CHF </a:t>
            </a:r>
            <a:r>
              <a:rPr lang="de-CH" b="1" dirty="0" smtClean="0"/>
              <a:t>1 200 </a:t>
            </a:r>
            <a:r>
              <a:rPr lang="de-CH" b="1" dirty="0"/>
              <a:t>à </a:t>
            </a:r>
            <a:r>
              <a:rPr lang="de-CH" b="1" dirty="0" err="1"/>
              <a:t>fonds</a:t>
            </a:r>
            <a:r>
              <a:rPr lang="de-CH" b="1" dirty="0"/>
              <a:t> </a:t>
            </a:r>
            <a:r>
              <a:rPr lang="de-CH" b="1" dirty="0" err="1"/>
              <a:t>perdu</a:t>
            </a:r>
            <a:r>
              <a:rPr lang="de-CH" dirty="0"/>
              <a:t> (= CHF </a:t>
            </a:r>
            <a:r>
              <a:rPr lang="de-CH" dirty="0" smtClean="0"/>
              <a:t>0,03 </a:t>
            </a:r>
            <a:r>
              <a:rPr lang="de-CH" dirty="0"/>
              <a:t>pro Kopf)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/>
              <a:t>Finanzierung </a:t>
            </a:r>
            <a:r>
              <a:rPr lang="de-CH" b="1" dirty="0"/>
              <a:t>Restbetrag von CHF </a:t>
            </a:r>
            <a:r>
              <a:rPr lang="de-CH" b="1" dirty="0" smtClean="0"/>
              <a:t>7 200 </a:t>
            </a:r>
            <a:r>
              <a:rPr lang="de-CH" dirty="0"/>
              <a:t>(= CHF </a:t>
            </a:r>
            <a:r>
              <a:rPr lang="de-CH" dirty="0" smtClean="0"/>
              <a:t>12 000 </a:t>
            </a:r>
            <a:r>
              <a:rPr lang="de-CH" dirty="0"/>
              <a:t>minus CHF </a:t>
            </a:r>
            <a:r>
              <a:rPr lang="de-CH" dirty="0" smtClean="0"/>
              <a:t>4 800):</a:t>
            </a:r>
            <a:br>
              <a:rPr lang="de-CH" dirty="0" smtClean="0"/>
            </a:br>
            <a:r>
              <a:rPr lang="de-CH" dirty="0" smtClean="0"/>
              <a:t>Aus </a:t>
            </a:r>
            <a:r>
              <a:rPr lang="de-CH" dirty="0"/>
              <a:t>Eigenmitteln Verein und Spenden/Sponsoring</a:t>
            </a:r>
            <a:r>
              <a:rPr lang="de-CH" dirty="0" smtClean="0"/>
              <a:t>.</a:t>
            </a:r>
            <a:endParaRPr lang="de-CH" b="1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11624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 smtClean="0"/>
              <a:t>Finanzielle Wirkungen (1/3)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22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4339650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Modellrechnung zum neuen Beitragsmodell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/>
              <a:t>Betrachtete Jahre: </a:t>
            </a:r>
            <a:r>
              <a:rPr lang="de-CH" b="1" dirty="0"/>
              <a:t>2013 bis 2017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b="1" dirty="0" smtClean="0"/>
              <a:t>Annahmen:</a:t>
            </a:r>
            <a:r>
              <a:rPr lang="de-CH" dirty="0" smtClean="0"/>
              <a:t/>
            </a:r>
            <a:br>
              <a:rPr lang="de-CH" dirty="0" smtClean="0"/>
            </a:br>
            <a:r>
              <a:rPr lang="de-CH" dirty="0" smtClean="0"/>
              <a:t>- Der </a:t>
            </a:r>
            <a:r>
              <a:rPr lang="de-CH" dirty="0"/>
              <a:t>Bund </a:t>
            </a:r>
            <a:r>
              <a:rPr lang="de-CH" dirty="0" smtClean="0"/>
              <a:t>hätte seine </a:t>
            </a:r>
            <a:r>
              <a:rPr lang="de-CH" dirty="0"/>
              <a:t>Beiträge auch im neuen </a:t>
            </a:r>
            <a:r>
              <a:rPr lang="de-CH" dirty="0" smtClean="0"/>
              <a:t>Modell</a:t>
            </a:r>
            <a:br>
              <a:rPr lang="de-CH" dirty="0" smtClean="0"/>
            </a:br>
            <a:r>
              <a:rPr lang="de-CH" dirty="0" smtClean="0"/>
              <a:t>  in </a:t>
            </a:r>
            <a:r>
              <a:rPr lang="de-CH" dirty="0"/>
              <a:t>unveränderter Höhe </a:t>
            </a:r>
            <a:r>
              <a:rPr lang="de-CH" dirty="0" smtClean="0"/>
              <a:t>gewährt.</a:t>
            </a:r>
            <a:br>
              <a:rPr lang="de-CH" dirty="0" smtClean="0"/>
            </a:br>
            <a:r>
              <a:rPr lang="de-CH" dirty="0" smtClean="0"/>
              <a:t>- Die </a:t>
            </a:r>
            <a:r>
              <a:rPr lang="de-CH" dirty="0"/>
              <a:t>Gemeinden </a:t>
            </a:r>
            <a:r>
              <a:rPr lang="de-CH" dirty="0" smtClean="0"/>
              <a:t>hätten die </a:t>
            </a:r>
            <a:r>
              <a:rPr lang="de-CH" dirty="0"/>
              <a:t>Infrastrukturen in ihrem </a:t>
            </a:r>
            <a:r>
              <a:rPr lang="de-CH" dirty="0" smtClean="0"/>
              <a:t>Eigentum</a:t>
            </a:r>
            <a:br>
              <a:rPr lang="de-CH" dirty="0" smtClean="0"/>
            </a:br>
            <a:r>
              <a:rPr lang="de-CH" dirty="0" smtClean="0"/>
              <a:t>  auch </a:t>
            </a:r>
            <a:r>
              <a:rPr lang="de-CH" dirty="0"/>
              <a:t>im neuen Modell vollständig à </a:t>
            </a:r>
            <a:r>
              <a:rPr lang="de-CH" dirty="0" err="1"/>
              <a:t>fonds</a:t>
            </a:r>
            <a:r>
              <a:rPr lang="de-CH" dirty="0"/>
              <a:t> </a:t>
            </a:r>
            <a:r>
              <a:rPr lang="de-CH" dirty="0" err="1"/>
              <a:t>perdu</a:t>
            </a:r>
            <a:r>
              <a:rPr lang="de-CH" dirty="0"/>
              <a:t> </a:t>
            </a:r>
            <a:r>
              <a:rPr lang="de-CH" dirty="0" smtClean="0"/>
              <a:t>ausfinanziert.</a:t>
            </a:r>
            <a:endParaRPr lang="de-CH" dirty="0"/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endParaRPr lang="de-CH" b="1" dirty="0"/>
          </a:p>
          <a:p>
            <a:pPr>
              <a:buClrTx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Ergebnisse 2013 bis 2017: Gesamtbetrachtung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Plus CHF 1,8 Mio. für Sport, Freizeit und Kultur: </a:t>
            </a:r>
            <a:br>
              <a:rPr lang="de-CH" dirty="0" smtClean="0"/>
            </a:br>
            <a:r>
              <a:rPr lang="de-CH" dirty="0" smtClean="0"/>
              <a:t>- A-fonds </a:t>
            </a:r>
            <a:r>
              <a:rPr lang="de-CH" dirty="0" err="1" smtClean="0"/>
              <a:t>perdu</a:t>
            </a:r>
            <a:r>
              <a:rPr lang="de-CH" dirty="0" smtClean="0"/>
              <a:t>: CHF 36,88 Mio. statt CHF 35,127 (plus CHF 1,75 Mio.)</a:t>
            </a:r>
            <a:br>
              <a:rPr lang="de-CH" dirty="0" smtClean="0"/>
            </a:br>
            <a:r>
              <a:rPr lang="de-CH" dirty="0" smtClean="0"/>
              <a:t>- Zinslose Darlehen: CHF 54’200 (plus CHF 54’200)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Unterschiedliche finanzielle Wirkungen auf Einzelprojekte</a:t>
            </a:r>
            <a:br>
              <a:rPr lang="de-CH" dirty="0" smtClean="0"/>
            </a:br>
            <a:r>
              <a:rPr lang="de-CH" dirty="0" smtClean="0"/>
              <a:t>(«Gewinner» vs. «Verlierer»)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8978367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 smtClean="0"/>
              <a:t>Finanzielle Wirkungen (2/3)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23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4462760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Ergebnisse 2013 bis 2017: Kanton</a:t>
            </a:r>
            <a:endParaRPr lang="de-CH" b="1" dirty="0" smtClean="0">
              <a:solidFill>
                <a:srgbClr val="FF0000"/>
              </a:solidFill>
            </a:endParaRP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Kanton wird zunächst statt mit </a:t>
            </a:r>
            <a:r>
              <a:rPr lang="de-CH" dirty="0"/>
              <a:t>CHF 4,305 </a:t>
            </a:r>
            <a:r>
              <a:rPr lang="de-CH" dirty="0" smtClean="0"/>
              <a:t>Mio. mit CHF 4,082 Mio. belastet:</a:t>
            </a:r>
            <a:br>
              <a:rPr lang="de-CH" dirty="0" smtClean="0"/>
            </a:br>
            <a:r>
              <a:rPr lang="de-CH" dirty="0" smtClean="0"/>
              <a:t>- CHF 3,869 aus Kantonsrechnung (statt bisher CHF </a:t>
            </a:r>
            <a:r>
              <a:rPr lang="de-CH" dirty="0"/>
              <a:t>2,923 Mio</a:t>
            </a:r>
            <a:r>
              <a:rPr lang="de-CH" dirty="0" smtClean="0"/>
              <a:t>.)</a:t>
            </a:r>
            <a:r>
              <a:rPr lang="de-CH" dirty="0"/>
              <a:t/>
            </a:r>
            <a:br>
              <a:rPr lang="de-CH" dirty="0"/>
            </a:br>
            <a:r>
              <a:rPr lang="de-CH" dirty="0" smtClean="0"/>
              <a:t>- CHF 0 aus Lotteriefonds (statt bisher </a:t>
            </a:r>
            <a:r>
              <a:rPr lang="de-CH" dirty="0"/>
              <a:t>CHF 0,196 Mio</a:t>
            </a:r>
            <a:r>
              <a:rPr lang="de-CH" dirty="0" smtClean="0"/>
              <a:t>.)</a:t>
            </a:r>
            <a:r>
              <a:rPr lang="de-CH" dirty="0"/>
              <a:t/>
            </a:r>
            <a:br>
              <a:rPr lang="de-CH" dirty="0"/>
            </a:br>
            <a:r>
              <a:rPr lang="de-CH" dirty="0" smtClean="0"/>
              <a:t>- CHF 0 aus Sportfonds (statt bisher CHF </a:t>
            </a:r>
            <a:r>
              <a:rPr lang="de-CH" dirty="0"/>
              <a:t>0,974 Mio</a:t>
            </a:r>
            <a:r>
              <a:rPr lang="de-CH" dirty="0" smtClean="0"/>
              <a:t>.)</a:t>
            </a:r>
            <a:r>
              <a:rPr lang="de-CH" dirty="0"/>
              <a:t/>
            </a:r>
            <a:br>
              <a:rPr lang="de-CH" dirty="0"/>
            </a:br>
            <a:r>
              <a:rPr lang="de-CH" dirty="0" smtClean="0"/>
              <a:t>- CHF </a:t>
            </a:r>
            <a:r>
              <a:rPr lang="de-CH" dirty="0"/>
              <a:t>0,213 Mio. aus </a:t>
            </a:r>
            <a:r>
              <a:rPr lang="de-CH" dirty="0" smtClean="0"/>
              <a:t>NRP (gleichbleibend)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Folge 1: Sportfonds saniert.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Folge 2: Lotteriefonds defizitär, weil Kantonsbeitrag </a:t>
            </a:r>
            <a:r>
              <a:rPr lang="de-CH" dirty="0"/>
              <a:t>von </a:t>
            </a:r>
            <a:r>
              <a:rPr lang="de-CH" dirty="0" smtClean="0"/>
              <a:t>CHF 1,1 Mio. (Summe von fünf Jahren) für </a:t>
            </a:r>
            <a:r>
              <a:rPr lang="de-CH" dirty="0"/>
              <a:t>den Betrieb des </a:t>
            </a:r>
            <a:r>
              <a:rPr lang="de-CH" dirty="0" smtClean="0"/>
              <a:t>Theaters Uri von </a:t>
            </a:r>
            <a:r>
              <a:rPr lang="de-CH" dirty="0"/>
              <a:t>der Kantonsrechnung in den Lotteriefonds </a:t>
            </a:r>
            <a:r>
              <a:rPr lang="de-CH" dirty="0" smtClean="0"/>
              <a:t>transferiert werden muss.</a:t>
            </a:r>
            <a:br>
              <a:rPr lang="de-CH" dirty="0" smtClean="0"/>
            </a:br>
            <a:r>
              <a:rPr lang="de-CH" dirty="0" smtClean="0"/>
              <a:t>Lösung: via Mehrertrag Geldspielgesetz und Streichung von internen </a:t>
            </a:r>
            <a:r>
              <a:rPr lang="de-CH" dirty="0"/>
              <a:t>Verrechnungen zulasten </a:t>
            </a:r>
            <a:r>
              <a:rPr lang="de-CH" dirty="0" smtClean="0"/>
              <a:t>Lotteriefonds.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dirty="0" smtClean="0"/>
              <a:t>Unter dem Strich resultiert für die Kanton eine künftige Mehrbelastung von jährlich CHF 114‘400 (A-fonds-</a:t>
            </a:r>
            <a:r>
              <a:rPr lang="de-CH" dirty="0" err="1" smtClean="0"/>
              <a:t>perdu</a:t>
            </a:r>
            <a:r>
              <a:rPr lang="de-CH" dirty="0" smtClean="0"/>
              <a:t>-Beiträge) und CHF 10’840 (Zinskosten für zinsfreie Darlehen): gesamthaft jährlich CHF 125’200 (= plus 14,5 Prozent).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5487023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 smtClean="0"/>
              <a:t>Finanzielle Wirkungen (3/3)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24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457048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Ergebnisse 2013 bis 2017: Gemeinden</a:t>
            </a:r>
            <a:endParaRPr lang="de-CH" b="1" dirty="0" smtClean="0">
              <a:solidFill>
                <a:srgbClr val="FF0000"/>
              </a:solidFill>
            </a:endParaRP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b="1" dirty="0" smtClean="0"/>
              <a:t>Gemeinden:</a:t>
            </a:r>
            <a:r>
              <a:rPr lang="de-CH" dirty="0" smtClean="0"/>
              <a:t> werden statt mit </a:t>
            </a:r>
            <a:r>
              <a:rPr lang="de-CH" dirty="0"/>
              <a:t>CHF </a:t>
            </a:r>
            <a:r>
              <a:rPr lang="de-CH" dirty="0" smtClean="0"/>
              <a:t>30,367 Mio. mit CHF 32,342 Mio. belastet (= plus 6,5 Prozent). Differenzen gibt es bei den Beiträgen je Gemeinde.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endParaRPr lang="de-CH" dirty="0" smtClean="0"/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endParaRPr lang="de-CH" dirty="0"/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endParaRPr lang="de-CH" dirty="0" smtClean="0"/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endParaRPr lang="de-CH" dirty="0"/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endParaRPr lang="de-CH" dirty="0" smtClean="0"/>
          </a:p>
          <a:p>
            <a:pPr>
              <a:buClrTx/>
              <a:buNone/>
            </a:pPr>
            <a:endParaRPr lang="de-CH" dirty="0" smtClean="0"/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endParaRPr lang="de-CH" dirty="0" smtClean="0"/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b="1" dirty="0" smtClean="0"/>
              <a:t>Zentrumsleistungen</a:t>
            </a:r>
            <a:r>
              <a:rPr lang="de-CH" b="1" dirty="0"/>
              <a:t>:</a:t>
            </a:r>
            <a:r>
              <a:rPr lang="de-CH" dirty="0"/>
              <a:t> </a:t>
            </a:r>
            <a:r>
              <a:rPr lang="de-CH" dirty="0" smtClean="0"/>
              <a:t>An </a:t>
            </a:r>
            <a:r>
              <a:rPr lang="de-CH" dirty="0"/>
              <a:t>der Zentrumsleistungsberechnung würde </a:t>
            </a:r>
            <a:r>
              <a:rPr lang="de-CH" dirty="0" smtClean="0"/>
              <a:t>das neue Modell </a:t>
            </a:r>
            <a:r>
              <a:rPr lang="de-CH" dirty="0"/>
              <a:t>grundsätzlich nichts ändern. Indirekt jedoch flösse nach Umsetzung des neuen Modells eine kleinere anrechenbare Nettosumme in eine allfällige Zentrumsleistungsberechnung ein</a:t>
            </a:r>
            <a:r>
              <a:rPr lang="de-CH" dirty="0" smtClean="0"/>
              <a:t>.</a:t>
            </a:r>
            <a:endParaRPr lang="de-CH" dirty="0"/>
          </a:p>
        </p:txBody>
      </p:sp>
      <p:pic>
        <p:nvPicPr>
          <p:cNvPr id="9" name="Grafik 8"/>
          <p:cNvPicPr/>
          <p:nvPr/>
        </p:nvPicPr>
        <p:blipFill>
          <a:blip r:embed="rId8"/>
          <a:stretch>
            <a:fillRect/>
          </a:stretch>
        </p:blipFill>
        <p:spPr>
          <a:xfrm>
            <a:off x="774020" y="2220154"/>
            <a:ext cx="5310148" cy="228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77661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 smtClean="0"/>
              <a:t>Folgerungen und weiteres Vorgehen (1/2)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25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458587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None/>
            </a:pPr>
            <a:r>
              <a:rPr lang="de-CH" b="1" dirty="0" smtClean="0">
                <a:solidFill>
                  <a:schemeClr val="bg1">
                    <a:lumMod val="10000"/>
                  </a:schemeClr>
                </a:solidFill>
              </a:rPr>
              <a:t>Stärken und Schwächen des neuen Modells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b="1" dirty="0" smtClean="0"/>
              <a:t>Stärken</a:t>
            </a:r>
            <a:br>
              <a:rPr lang="de-CH" b="1" dirty="0" smtClean="0"/>
            </a:br>
            <a:r>
              <a:rPr lang="de-CH" b="1" dirty="0" smtClean="0"/>
              <a:t>- </a:t>
            </a:r>
            <a:r>
              <a:rPr lang="de-CH" dirty="0" smtClean="0"/>
              <a:t>Gangbarer Weg zur Umsetzung der </a:t>
            </a:r>
            <a:r>
              <a:rPr lang="de-CH" dirty="0"/>
              <a:t>Motion </a:t>
            </a:r>
            <a:r>
              <a:rPr lang="de-CH" dirty="0" smtClean="0"/>
              <a:t>Huber</a:t>
            </a:r>
            <a:br>
              <a:rPr lang="de-CH" dirty="0" smtClean="0"/>
            </a:br>
            <a:r>
              <a:rPr lang="de-CH" dirty="0" smtClean="0"/>
              <a:t>- Erhalt des Leistungsniveaus </a:t>
            </a:r>
            <a:r>
              <a:rPr lang="de-CH" dirty="0"/>
              <a:t>des </a:t>
            </a:r>
            <a:r>
              <a:rPr lang="de-CH" dirty="0" smtClean="0"/>
              <a:t>Lotteriefonds</a:t>
            </a:r>
            <a:br>
              <a:rPr lang="de-CH" dirty="0" smtClean="0"/>
            </a:br>
            <a:r>
              <a:rPr lang="de-CH" dirty="0" smtClean="0"/>
              <a:t>- Nachhaltige Sanierung des Sportfonds ohne Leistungsabbau</a:t>
            </a:r>
            <a:br>
              <a:rPr lang="de-CH" dirty="0" smtClean="0"/>
            </a:br>
            <a:r>
              <a:rPr lang="de-CH" dirty="0" smtClean="0"/>
              <a:t>- Gleichbleibende finanzielle </a:t>
            </a:r>
            <a:r>
              <a:rPr lang="de-CH" dirty="0"/>
              <a:t>Beiträge von </a:t>
            </a:r>
            <a:r>
              <a:rPr lang="de-CH" dirty="0" smtClean="0"/>
              <a:t>Kanton und Gemeinden</a:t>
            </a:r>
            <a:br>
              <a:rPr lang="de-CH" dirty="0" smtClean="0"/>
            </a:br>
            <a:r>
              <a:rPr lang="de-CH" dirty="0" smtClean="0"/>
              <a:t>- Berechenbares Beitragssystem der öffentlichen Hand</a:t>
            </a:r>
          </a:p>
          <a:p>
            <a:pPr marL="342900" indent="-342900">
              <a:buClrTx/>
              <a:buFont typeface="Wingdings" panose="05000000000000000000" pitchFamily="2" charset="2"/>
              <a:buChar char="Ø"/>
            </a:pPr>
            <a:r>
              <a:rPr lang="de-CH" b="1" dirty="0" smtClean="0"/>
              <a:t>Schwächen</a:t>
            </a:r>
            <a:br>
              <a:rPr lang="de-CH" b="1" dirty="0" smtClean="0"/>
            </a:br>
            <a:r>
              <a:rPr lang="de-CH" dirty="0" smtClean="0"/>
              <a:t>- </a:t>
            </a:r>
            <a:r>
              <a:rPr lang="de-CH" dirty="0"/>
              <a:t>Kleinere </a:t>
            </a:r>
            <a:r>
              <a:rPr lang="de-CH" dirty="0" smtClean="0"/>
              <a:t>Projekte gehen leer aus</a:t>
            </a:r>
            <a:br>
              <a:rPr lang="de-CH" dirty="0" smtClean="0"/>
            </a:br>
            <a:r>
              <a:rPr lang="de-CH" dirty="0" smtClean="0"/>
              <a:t>- Separate Vorlagen für etliche grössere </a:t>
            </a:r>
            <a:r>
              <a:rPr lang="de-CH" dirty="0"/>
              <a:t>Projekte </a:t>
            </a:r>
            <a:r>
              <a:rPr lang="de-CH" dirty="0" smtClean="0"/>
              <a:t>weiterhin erforderlich</a:t>
            </a:r>
            <a:br>
              <a:rPr lang="de-CH" dirty="0" smtClean="0"/>
            </a:br>
            <a:r>
              <a:rPr lang="de-CH" dirty="0" smtClean="0"/>
              <a:t>- Mitnahmeeffekte</a:t>
            </a:r>
            <a:br>
              <a:rPr lang="de-CH" dirty="0" smtClean="0"/>
            </a:br>
            <a:r>
              <a:rPr lang="de-CH" dirty="0" smtClean="0"/>
              <a:t>- Eingeschränkte Handlungsfreiheit </a:t>
            </a:r>
            <a:r>
              <a:rPr lang="de-CH" dirty="0"/>
              <a:t>von Kanton und </a:t>
            </a:r>
            <a:r>
              <a:rPr lang="de-CH" dirty="0" smtClean="0"/>
              <a:t>Gemeinden</a:t>
            </a:r>
            <a:br>
              <a:rPr lang="de-CH" dirty="0" smtClean="0"/>
            </a:br>
            <a:r>
              <a:rPr lang="de-CH" dirty="0" smtClean="0"/>
              <a:t>- Eingeschränkte Gemeindeautonomie</a:t>
            </a:r>
            <a:br>
              <a:rPr lang="de-CH" dirty="0" smtClean="0"/>
            </a:br>
            <a:r>
              <a:rPr lang="de-CH" dirty="0" smtClean="0"/>
              <a:t>- Friktionen </a:t>
            </a:r>
            <a:r>
              <a:rPr lang="de-CH" dirty="0"/>
              <a:t>zwischen Kanton, Gemeinden und </a:t>
            </a:r>
            <a:r>
              <a:rPr lang="de-CH" dirty="0" smtClean="0"/>
              <a:t>Objektträgerschaften</a:t>
            </a:r>
            <a:br>
              <a:rPr lang="de-CH" dirty="0" smtClean="0"/>
            </a:br>
            <a:r>
              <a:rPr lang="de-CH" dirty="0" smtClean="0"/>
              <a:t>   in der Frage des Projektnutzens</a:t>
            </a:r>
            <a:br>
              <a:rPr lang="de-CH" dirty="0" smtClean="0"/>
            </a:br>
            <a:r>
              <a:rPr lang="de-CH" dirty="0" smtClean="0"/>
              <a:t>- Finanzielle Leistungsfähigkeit der Gemeinden nicht berücksichtigt</a:t>
            </a:r>
          </a:p>
        </p:txBody>
      </p:sp>
    </p:spTree>
    <p:extLst>
      <p:ext uri="{BB962C8B-B14F-4D97-AF65-F5344CB8AC3E}">
        <p14:creationId xmlns:p14="http://schemas.microsoft.com/office/powerpoint/2010/main" val="283138090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altLang="de-DE" dirty="0" smtClean="0"/>
              <a:t>Folgerungen und weiteres Vorgehen (2/2)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CH" dirty="0" smtClean="0"/>
              <a:t>27. Juni 2019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26</a:t>
            </a:fld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Inhaltsplatzhalt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59997" y="1196752"/>
            <a:ext cx="8424000" cy="2769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​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864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152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Blip>
                <a:blip r:embed="rId7"/>
              </a:buBlip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None/>
            </a:pPr>
            <a:r>
              <a:rPr lang="de-CH" b="1" dirty="0" smtClean="0"/>
              <a:t>Weiteres Vorgehen</a:t>
            </a:r>
            <a:endParaRPr lang="de-CH" dirty="0"/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970905"/>
              </p:ext>
            </p:extLst>
          </p:nvPr>
        </p:nvGraphicFramePr>
        <p:xfrm>
          <a:off x="827584" y="1628800"/>
          <a:ext cx="4928235" cy="35433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63165">
                  <a:extLst>
                    <a:ext uri="{9D8B030D-6E8A-4147-A177-3AD203B41FA5}">
                      <a16:colId xmlns:a16="http://schemas.microsoft.com/office/drawing/2014/main" val="987765879"/>
                    </a:ext>
                  </a:extLst>
                </a:gridCol>
                <a:gridCol w="2465070">
                  <a:extLst>
                    <a:ext uri="{9D8B030D-6E8A-4147-A177-3AD203B41FA5}">
                      <a16:colId xmlns:a16="http://schemas.microsoft.com/office/drawing/2014/main" val="36532791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68580" marR="685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 err="1">
                          <a:solidFill>
                            <a:schemeClr val="tx1"/>
                          </a:solidFill>
                          <a:effectLst/>
                        </a:rPr>
                        <a:t>Vernehmlassungsverfahren</a:t>
                      </a:r>
                      <a:endParaRPr lang="de-CH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marL="68580" marR="685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>
                          <a:solidFill>
                            <a:schemeClr val="tx1"/>
                          </a:solidFill>
                          <a:effectLst/>
                        </a:rPr>
                        <a:t>3. Juni 2019 bis 23. August 2019</a:t>
                      </a:r>
                      <a:endParaRPr lang="de-CH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extLst>
                  <a:ext uri="{0D108BD9-81ED-4DB2-BD59-A6C34878D82A}">
                    <a16:rowId xmlns:a16="http://schemas.microsoft.com/office/drawing/2014/main" val="24993066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8580" marR="685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Auswertung der Vernehmlassung</a:t>
                      </a:r>
                      <a:endParaRPr lang="de-CH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marL="68580" marR="685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>
                          <a:solidFill>
                            <a:schemeClr val="tx1"/>
                          </a:solidFill>
                          <a:effectLst/>
                        </a:rPr>
                        <a:t>August/September 2019</a:t>
                      </a:r>
                      <a:endParaRPr lang="de-CH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extLst>
                  <a:ext uri="{0D108BD9-81ED-4DB2-BD59-A6C34878D82A}">
                    <a16:rowId xmlns:a16="http://schemas.microsoft.com/office/drawing/2014/main" val="27733946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8580" marR="685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Beschlussfassung im Regierungsrat zu Bericht und Antrag an den Landrat</a:t>
                      </a:r>
                      <a:endParaRPr lang="de-CH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marL="68580" marR="685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>
                          <a:solidFill>
                            <a:schemeClr val="tx1"/>
                          </a:solidFill>
                          <a:effectLst/>
                        </a:rPr>
                        <a:t>September 2019</a:t>
                      </a:r>
                      <a:endParaRPr lang="de-CH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extLst>
                  <a:ext uri="{0D108BD9-81ED-4DB2-BD59-A6C34878D82A}">
                    <a16:rowId xmlns:a16="http://schemas.microsoft.com/office/drawing/2014/main" val="23503218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8580" marR="685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Behandlung der Vorlage in der </a:t>
                      </a:r>
                      <a:r>
                        <a:rPr lang="de-CH" sz="1100" dirty="0" err="1">
                          <a:solidFill>
                            <a:schemeClr val="tx1"/>
                          </a:solidFill>
                          <a:effectLst/>
                        </a:rPr>
                        <a:t>landrätlichen</a:t>
                      </a: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 Bildungs- und Kulturkommission (allenfalls weitere)</a:t>
                      </a:r>
                      <a:endParaRPr lang="de-CH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marL="68580" marR="685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Mitte Oktober 2019</a:t>
                      </a:r>
                      <a:endParaRPr lang="de-CH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extLst>
                  <a:ext uri="{0D108BD9-81ED-4DB2-BD59-A6C34878D82A}">
                    <a16:rowId xmlns:a16="http://schemas.microsoft.com/office/drawing/2014/main" val="24141183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8580" marR="685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Beratung und Beschlussfassung im Landrat</a:t>
                      </a:r>
                      <a:endParaRPr lang="de-CH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marL="68580" marR="685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>
                          <a:solidFill>
                            <a:schemeClr val="tx1"/>
                          </a:solidFill>
                          <a:effectLst/>
                        </a:rPr>
                        <a:t>13. November 2019 (1. Lesung)</a:t>
                      </a:r>
                    </a:p>
                    <a:p>
                      <a:pPr marL="68580" marR="685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>
                          <a:solidFill>
                            <a:schemeClr val="tx1"/>
                          </a:solidFill>
                          <a:effectLst/>
                        </a:rPr>
                        <a:t>29. Januar 2020 (2. Lesung)</a:t>
                      </a:r>
                      <a:endParaRPr lang="de-CH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extLst>
                  <a:ext uri="{0D108BD9-81ED-4DB2-BD59-A6C34878D82A}">
                    <a16:rowId xmlns:a16="http://schemas.microsoft.com/office/drawing/2014/main" val="39179298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8580" marR="685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Erarbeitung Abstimmungsbotschaft</a:t>
                      </a:r>
                      <a:endParaRPr lang="de-CH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marL="68580" marR="685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Februar 2020</a:t>
                      </a:r>
                      <a:endParaRPr lang="de-CH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extLst>
                  <a:ext uri="{0D108BD9-81ED-4DB2-BD59-A6C34878D82A}">
                    <a16:rowId xmlns:a16="http://schemas.microsoft.com/office/drawing/2014/main" val="19045877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8580" marR="685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>
                          <a:solidFill>
                            <a:schemeClr val="tx1"/>
                          </a:solidFill>
                          <a:effectLst/>
                        </a:rPr>
                        <a:t>Verabschiedung Abstimmungsbotschaft im Regierungsrat</a:t>
                      </a:r>
                      <a:endParaRPr lang="de-CH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marL="68580" marR="685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März 2020</a:t>
                      </a:r>
                      <a:endParaRPr lang="de-CH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extLst>
                  <a:ext uri="{0D108BD9-81ED-4DB2-BD59-A6C34878D82A}">
                    <a16:rowId xmlns:a16="http://schemas.microsoft.com/office/drawing/2014/main" val="296786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8580" marR="685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>
                          <a:solidFill>
                            <a:schemeClr val="tx1"/>
                          </a:solidFill>
                          <a:effectLst/>
                        </a:rPr>
                        <a:t>Volksabstimmung</a:t>
                      </a:r>
                      <a:endParaRPr lang="de-CH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marL="68580" marR="685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17. Mai 2020</a:t>
                      </a:r>
                      <a:endParaRPr lang="de-CH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extLst>
                  <a:ext uri="{0D108BD9-81ED-4DB2-BD59-A6C34878D82A}">
                    <a16:rowId xmlns:a16="http://schemas.microsoft.com/office/drawing/2014/main" val="41513231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8580" marR="685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>
                          <a:solidFill>
                            <a:schemeClr val="tx1"/>
                          </a:solidFill>
                          <a:effectLst/>
                        </a:rPr>
                        <a:t>Inkrafttreten des neuen Gesetzes</a:t>
                      </a:r>
                      <a:endParaRPr lang="de-CH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marL="68580" marR="685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100" dirty="0">
                          <a:solidFill>
                            <a:schemeClr val="tx1"/>
                          </a:solidFill>
                          <a:effectLst/>
                        </a:rPr>
                        <a:t>1. Juli 2020</a:t>
                      </a:r>
                      <a:endParaRPr lang="de-CH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extLst>
                  <a:ext uri="{0D108BD9-81ED-4DB2-BD59-A6C34878D82A}">
                    <a16:rowId xmlns:a16="http://schemas.microsoft.com/office/drawing/2014/main" val="2009542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236915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CH" dirty="0" smtClean="0"/>
              <a:t>Fragen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565A3E7D-0018-4715-8B3D-68E2BF3AD988}" type="slidenum">
              <a:rPr lang="de-CH" smtClean="0"/>
              <a:t>27</a:t>
            </a:fld>
            <a:endParaRPr lang="de-CH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CH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0" b="11115"/>
          <a:stretch/>
        </p:blipFill>
        <p:spPr>
          <a:xfrm>
            <a:off x="361628" y="968028"/>
            <a:ext cx="7837516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5434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EATWORKPOWERPOINTMASTERTEMPLATECONFIGURATION" val="&lt;!--Created with officeatwork--&gt;&#10;&lt;MasterTemplateConfiguration&gt;&#10;  &lt;TableOfContentsCollection /&gt;&#10;  &lt;ThemeDefinition&gt;&#10;    &lt;DefaultThemeDefinition&gt;&lt;/DefaultThemeDefinition&gt;&#10;    &lt;PresentationThemeDefinition&gt;&lt;/PresentationThemeDefinition&gt;&#10;    &lt;SlideThemeDefinition&gt;&lt;/SlideThemeDefinition&gt;&#10;    &lt;ObjectThemeDefinition&gt;&lt;/ObjectThemeDefinition&gt;&#10;  &lt;/ThemeDefinition&gt;&#10;  &lt;MasterProperties&gt;&#10;    &lt;MasterProperty Id=&quot;2004112217333376588294&quot;&gt;&#10;      &lt;Fields&gt;&#10;        &lt;Field Id=&quot;2015050208344992196010&quot; ShowField=&quot;false&quot; /&gt;&#10;        &lt;Field Id=&quot;2015050409230571862545&quot; ShowField=&quot;false&quot; /&gt;&#10;        &lt;Field Id=&quot;2015112410525896344021&quot; ShowField=&quot;false&quot; /&gt;&#10;        &lt;Field Id=&quot;2015061707085003119930&quot; ShowField=&quot;false&quot; /&gt;&#10;        &lt;Field Id=&quot;2015060515035698321636&quot; ShowField=&quot;false&quot; /&gt;&#10;        &lt;Field Id=&quot;2015061707074509117199&quot; ShowField=&quot;false&quot; /&gt;&#10;        &lt;Field Id=&quot;2014100713520656170131&quot; ShowField=&quot;false&quot; /&gt;&#10;        &lt;Field Id=&quot;2014100815534870815593&quot; ShowField=&quot;false&quot; /&gt;&#10;        &lt;Field Id=&quot;2014100713520983817455&quot; ShowField=&quot;false&quot; /&gt;&#10;        &lt;Field Id=&quot;2014102008381419767757&quot; ShowField=&quot;false&quot; /&gt;&#10;        &lt;Field Id=&quot;2010110313382911123043&quot; ShowField=&quot;false&quot; /&gt;&#10;        &lt;Field Id=&quot;2016022409393107506130&quot; ShowField=&quot;true&quot; /&gt;&#10;        &lt;Field Id=&quot;2016022409393485137691&quot; ShowField=&quot;true&quot; /&gt;&#10;        &lt;Field Id=&quot;2016022409431225454296&quot; ShowField=&quot;true&quot; /&gt;&#10;        &lt;Field Id=&quot;2016022409452373572475&quot; ShowField=&quot;true&quot; /&gt;&#10;        &lt;Field Id=&quot;2016022409393604268902&quot; ShowField=&quot;true&quot; /&gt;&#10;      &lt;/Fields&gt;&#10;    &lt;/MasterProperty&gt;&#10;  &lt;/MasterProperties&gt;&#10;  &lt;ContentItems&gt;&#10;    &lt;ContentItem Language=&quot;2057&quot; IsDefault=&quot;false&quot;&gt;&#10;      &lt;File HasContent=&quot;false&quot; LinkToLanguage=&quot;&quot; /&gt;&#10;    &lt;/ContentItem&gt;&#10;    &lt;ContentItem Language=&quot;4108&quot; IsDefault=&quot;false&quot;&gt;&#10;      &lt;File HasContent=&quot;false&quot; LinkToLanguage=&quot;&quot; /&gt;&#10;    &lt;/ContentItem&gt;&#10;    &lt;ContentItem Language=&quot;2055&quot; IsDefault=&quot;true&quot;&gt;&#10;      &lt;File HasContent=&quot;true&quot; LinkToLanguage=&quot;&quot; /&gt;&#10;    &lt;/ContentItem&gt;&#10;    &lt;ContentItem Language=&quot;2064&quot; IsDefault=&quot;false&quot;&gt;&#10;      &lt;File HasContent=&quot;false&quot; LinkToLanguage=&quot;&quot; /&gt;&#10;    &lt;/ContentItem&gt;&#10;  &lt;/ContentItems&gt;&#10;&lt;/MasterTemplateConfiguration&gt;"/>
  <p:tag name="OFFICEATWORKPOWERPOINTMASTERTEMPLATEID" val="Praesentation4_3"/>
  <p:tag name="OFFICEATWORKPRESENTATIONPROJECTID" val="urch"/>
  <p:tag name="OAWWIZARDSTEPS" val="0|1|4"/>
  <p:tag name="ZOAWLANGID" val="2055"/>
  <p:tag name="OAWDOCPROPSOURCE" val="&lt;DocProps&gt;&lt;DocProp UID=&quot;2002122011014149059130932&quot; EntryUID=&quot;2015061116200325489452&quot;&gt;&lt;Field Name=&quot;IDName&quot; Value=&quot;BKD-Direktionssekretariat&quot;/&gt;&lt;Field Name=&quot;Direktion&quot; Value=&quot;Bildungs- und Kulturdirektion&quot;/&gt;&lt;Field Name=&quot;Amt&quot; Value=&quot;Direktionssekretariat&quot;/&gt;&lt;Field Name=&quot;Abteilung&quot; Value=&quot;&quot;/&gt;&lt;Field Name=&quot;Sektion&quot; Value=&quot;&quot;/&gt;&lt;Field Name=&quot;AbsenderKopfzeileZ1&quot; Value=&quot;Bildungs- und&quot;/&gt;&lt;Field Name=&quot;AbsenderKopfzeileZ2&quot; Value=&quot;Kulturdirektion&quot;/&gt;&lt;Field Name=&quot;AbsenderKopfzeileZ3&quot; Value=&quot;&quot;/&gt;&lt;Field Name=&quot;AbsenderGrussformelZ1&quot; Value=&quot;Direktionssekretariat&quot;/&gt;&lt;Field Name=&quot;AbsenderGrussformelZ2&quot; Value=&quot;&quot;/&gt;&lt;Field Name=&quot;Address1&quot; Value=&quot;Klausenstrasse 4&quot;/&gt;&lt;Field Name=&quot;Address2&quot; Value=&quot;6460 Altdorf&quot;/&gt;&lt;Field Name=&quot;Address3&quot; Value=&quot;&quot;/&gt;&lt;Field Name=&quot;AdressSingleLine&quot; Value=&quot;Bildungs- und Kulturdirektion, Klausenstrasse 4, 6460 Altdorf&quot;/&gt;&lt;Field Name=&quot;Country&quot; Value=&quot;CH&quot;/&gt;&lt;Field Name=&quot;City&quot; Value=&quot;Altdorf&quot;/&gt;&lt;Field Name=&quot;Telefon&quot; Value=&quot;+41 41 875 2056&quot;/&gt;&lt;Field Name=&quot;Fax&quot; Value=&quot;+41 41 875 2087&quot;/&gt;&lt;Field Name=&quot;Email&quot; Value=&quot;ds.bkd@ur.ch&quot;/&gt;&lt;Field Name=&quot;Internet&quot; Value=&quot;www.ur.ch/bkd&quot;/&gt;&lt;Field Name=&quot;Footer1&quot; Value=&quot;&quot;/&gt;&lt;Field Name=&quot;Footer2&quot; Value=&quot;&quot;/&gt;&lt;Field Name=&quot;Footer3&quot; Value=&quot;&quot;/&gt;&lt;Field Name=&quot;Footer4&quot; Value=&quot;&quot;/&gt;&lt;Field Name=&quot;LogoKopfColorPortrait&quot; Value=&quot;%Logos%\Kanton_farbig.2100.350.png&quot;/&gt;&lt;Field Name=&quot;LogoKopfBlackWhitePortrait&quot; Value=&quot;%Logos%\Kanton_schwarzweiss.2100.350.png&quot;/&gt;&lt;Field Name=&quot;BotschaftColorPortrait&quot; Value=&quot;&quot;/&gt;&lt;Field Name=&quot;BotschaftBlackWhitePortrait&quot; Value=&quot;&quot;/&gt;&lt;Field Name=&quot;LogoColorLandscape&quot; Value=&quot;&quot;/&gt;&lt;Field Name=&quot;LogoBlackWhiteLandscape&quot; Value=&quot;&quot;/&gt;&lt;Field Name=&quot;OlLogoSignature&quot; Value=&quot;&quot;/&gt;&lt;Field Name=&quot;PpThemesDefault&quot; Value=&quot;&quot;/&gt;&lt;Field Name=&quot;PpThemesPresentation&quot; Value=&quot;&quot;/&gt;&lt;Field Name=&quot;PpThemesSlide&quot; Value=&quot;&quot;/&gt;&lt;Field Name=&quot;PpThemesObject&quot; Value=&quot;&quot;/&gt;&lt;Field Name=&quot;PpLogoTitleSlides169&quot; Value=&quot;&quot;/&gt;&lt;Field Name=&quot;PpLogoContentSlides169&quot; Value=&quot;&quot;/&gt;&lt;Field Name=&quot;Wasserzeichen&quot; Value=&quot;&quot;/&gt;&lt;/DocProp&gt;&lt;DocProp UID=&quot;2006040509495284662868&quot; EntryUID=&quot;2016120213010317527248&quot;&gt;&lt;Field Name=&quot;IDName&quot; Value=&quot;Mattli Christian Dr.&quot;/&gt;&lt;Field Name=&quot;Name&quot; Value=&quot;Dr. Christian Mattli&quot;/&gt;&lt;Field Name=&quot;DirectPhone&quot; Value=&quot;+41 41 875 2050&quot;/&gt;&lt;Field Name=&quot;Mobile&quot; Value=&quot;&quot;/&gt;&lt;Field Name=&quot;EMail&quot; Value=&quot;christian.mattli@ur.ch&quot;/&gt;&lt;Field Name=&quot;SignatureHighResColor&quot; Value=&quot;%signatures%\christian.mattli.600dpi.color.700.300.jpg&quot;/&gt;&lt;Field Name=&quot;SignatureHighResBW&quot; Value=&quot;%signatures%\christian.mattli.600dpi.bw.700.300.jpg&quot;/&gt;&lt;Field Name=&quot;Vorname&quot; Value=&quot;&quot;/&gt;&lt;Field Name=&quot;Nachname&quot; Value=&quot;&quot;/&gt;&lt;Field Name=&quot;Initials&quot; Value=&quot;&quot;/&gt;&lt;/DocProp&gt;&lt;DocProp UID=&quot;200212191811121321310321301031x&quot; EntryUID=&quot;2016120213010317527248&quot;&gt;&lt;Field Name=&quot;IDName&quot; Value=&quot;Mattli Christian Dr.&quot;/&gt;&lt;Field Name=&quot;Name&quot; Value=&quot;Dr. Christian Mattli&quot;/&gt;&lt;Field Name=&quot;DirectPhone&quot; Value=&quot;+41 41 875 2050&quot;/&gt;&lt;Field Name=&quot;Mobile&quot; Value=&quot;&quot;/&gt;&lt;Field Name=&quot;EMail&quot; Value=&quot;christian.mattli@ur.ch&quot;/&gt;&lt;Field Name=&quot;SignatureHighResColor&quot; Value=&quot;%signatures%\christian.mattli.600dpi.color.700.300.jpg&quot;/&gt;&lt;Field Name=&quot;SignatureHighResBW&quot; Value=&quot;%signatures%\christian.mattli.600dpi.bw.700.300.jpg&quot;/&gt;&lt;Field Name=&quot;Vorname&quot; Value=&quot;&quot;/&gt;&lt;Field Name=&quot;Nachname&quot; Value=&quot;&quot;/&gt;&lt;Field Name=&quot;Initials&quot; Value=&quot;&quot;/&gt;&lt;/DocProp&gt;&lt;DocProp UID=&quot;2002122010583847234010578&quot; EntryUID=&quot;2016120213010317527248&quot;&gt;&lt;Field Name=&quot;IDName&quot; Value=&quot;Mattli Christian Dr.&quot;/&gt;&lt;Field Name=&quot;Name&quot; Value=&quot;Dr. Christian Mattli&quot;/&gt;&lt;Field Name=&quot;DirectPhone&quot; Value=&quot;+41 41 875 2050&quot;/&gt;&lt;Field Name=&quot;Mobile&quot; Value=&quot;&quot;/&gt;&lt;Field Name=&quot;EMail&quot; Value=&quot;christian.mattli@ur.ch&quot;/&gt;&lt;Field Name=&quot;SignatureHighResColor&quot; Value=&quot;%signatures%\christian.mattli.600dpi.color.700.300.jpg&quot;/&gt;&lt;Field Name=&quot;SignatureHighResBW&quot; Value=&quot;%signatures%\christian.mattli.600dpi.bw.700.300.jpg&quot;/&gt;&lt;Field Name=&quot;Vorname&quot; Value=&quot;&quot;/&gt;&lt;Field Name=&quot;Nachname&quot; Value=&quot;&quot;/&gt;&lt;Field Name=&quot;Initials&quot; Value=&quot;&quot;/&gt;&lt;/DocProp&gt;&lt;DocProp UID=&quot;2003061115381095709037&quot; EntryUID=&quot;2003121817293296325874&quot;&gt;&lt;Field Name=&quot;IDName&quot; Value=&quot;(Leer)&quot;/&gt;&lt;Field Name=&quot;Name&quot; Value=&quot;&quot;/&gt;&lt;Field Name=&quot;DirectPhone&quot; Value=&quot;&quot;/&gt;&lt;Field Name=&quot;Mobile&quot; Value=&quot;&quot;/&gt;&lt;Field Name=&quot;EMail&quot; Value=&quot;&quot;/&gt;&lt;Field Name=&quot;SignatureHighResColor&quot; Value=&quot;&quot;/&gt;&lt;Field Name=&quot;SignatureHighResBW&quot; Value=&quot;&quot;/&gt;&lt;Field Name=&quot;Vorname&quot; Value=&quot;&quot;/&gt;&lt;Field Name=&quot;Nachname&quot; Value=&quot;&quot;/&gt;&lt;Field Name=&quot;Initials&quot; Value=&quot;&quot;/&gt;&lt;/DocProp&gt;&lt;DocProp UID=&quot;2014100909000750901714&quot; EntryUID=&quot;2006103008403590937175&quot;&gt;&lt;Field Name=&quot;IDName&quot; Value=&quot;Nein&quot;/&gt;&lt;Field Name=&quot;YesNoText&quot; Value=&quot;Nein&quot;/&gt;&lt;/DocProp&gt;&lt;DocProp UID=&quot;2015043016195084617168&quot; EntryUID=&quot;2015111109075225578472&quot;&gt;&lt;Field Name=&quot;IDName&quot; Value=&quot;Generalsekretär&quot;/&gt;&lt;Field Name=&quot;Function&quot; Value=&quot;Generalsekretär&quot;/&gt;&lt;Field Name=&quot;FunctionZ2&quot; Value=&quot;&quot;/&gt;&lt;/DocProp&gt;&lt;DocProp UID=&quot;2015043016203775177837&quot; EntryUID=&quot;2003121817293296325874&quot;&gt;&lt;Field Name=&quot;IDName&quot; Value=&quot;(Leer)&quot;/&gt;&lt;Field Name=&quot;Function&quot; Value=&quot;&quot;/&gt;&lt;Field Name=&quot;FunctionZ2&quot; Value=&quot;&quot;/&gt;&lt;/DocProp&gt;&lt;DocProp UID=&quot;2015111314092304757595&quot; EntryUID=&quot;2055&quot;&gt;&lt;Field Name=&quot;IDName&quot; Value=&quot;German&quot;/&gt;&lt;/DocProp&gt;&lt;DocProp UID=&quot;2004112217333376588294&quot; EntryUID=&quot;2004123010144120300001&quot;&gt;&lt;Field UID=&quot;2016022409393107506130&quot; Name=&quot;PresentationTitle&quot; Value=&quot;BKD-Konferenz&quot;/&gt;&lt;Field UID=&quot;2016022409393485137691&quot; Name=&quot;PresentationSubtitle&quot; Value=&quot;&quot;/&gt;&lt;Field UID=&quot;2016022409431225454296&quot; Name=&quot;PresentationVeranstaltung&quot; Value=&quot;&quot;/&gt;&lt;Field UID=&quot;2016022409452373572475&quot; Name=&quot;PresentationDate&quot; Value=&quot;30. Juni 2017&quot;/&gt;&lt;Field UID=&quot;2016022409393604268902&quot; Name=&quot;PresentationProjecttitle&quot; Value=&quot;&quot;/&gt;&lt;/DocProp&gt;&lt;/DocProps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16.03.201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Bild durch Klicken auf Symbol hinzufüge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IF(MasterProperty(&quot;Author&quot;, &quot;Name&quot;)=&quot;&quot;, &quot;&quot;, MasterProperty(&quot;Author&quot;, &quot;Name&quot;))]][[IF(MasterProperty(&quot;Function1&quot;, &quot;Function&quot;)=&quot;&quot;, &quot;&quot;, &quot;, &quot; &amp; MasterProperty(&quot;Function1&quot;, &quot;Function&quot;))]][[IF(MasterProperty(&quot;Function1&quot;, &quot;FunctionZ2&quot;)=&quot;&quot;, &quot;&quot;, &quot; &quot; &amp; MasterProperty(&quot;Function1&quot;, &quot;FunctionZ2&quot;))]]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ustomField&quot;, &quot;PresentationTitle&quot;)]]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ustomField&quot;, &quot;PresentationSubtitle&quot;)]]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ustomField&quot;, &quot;PresentationVeranstaltung&quot;)]]&#10;[[MasterProperty(&quot;CustomField&quot;, &quot;PresentationDate&quot;)]]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Bild durch Klicken auf Symbol hinzufüge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Kapiteltite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Referatswechsel: Tite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Untertite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IF(MasterProperty(&quot;Author&quot;, &quot;Name&quot;)=&quot;&quot;, &quot;&quot;, MasterProperty(&quot;Author&quot;, &quot;Name&quot;))]][[IF(MasterProperty(&quot;Function1&quot;, &quot;Function&quot;)=&quot;&quot;, &quot;&quot;, &quot;, &quot; &amp; MasterProperty(&quot;Function1&quot;, &quot;Function&quot;))]][[IF(MasterProperty(&quot;Function1&quot;, &quot;FunctionZ2&quot;)=&quot;&quot;, &quot;&quot;, &quot; &quot; &amp; MasterProperty(&quot;Function1&quot;, &quot;FunctionZ2&quot;))]]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Direktion&quot;, &quot;Direktion&quot;)]][[If(MasterProperty(&quot;Direktion&quot;, &quot;Direktion&quot;)=&quot;&quot;, MasterProperty(&quot;Direktion&quot;, &quot;Amt&quot;), &quot;&quot;)]]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ustomField&quot;, &quot;PresentationVeranstaltung&quot;)]]&#10;[[MasterProperty(&quot;CustomField&quot;, &quot;PresentationDate&quot;)]]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Bild durch Klicken auf Symbol hinzufügen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Herzlichen Dank für Ihre Aufmerksamkeit!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&#10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 einfügen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ustomField&quot;, &quot;PresentationDate&quot;)]]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ustomField&quot;, &quot;PresentationProjecttitle&quot;)]]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‹Nr.›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Direktion&quot;, &quot;Direktion&quot;)]][[If(MasterProperty(&quot;Direktion&quot;, &quot;Amt&quot;)=&quot;&quot;, &quot;&quot;, &quot; &quot; &amp; MasterProperty(&quot;Direktion&quot;, &quot;Amt&quot;))]]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Sei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ustomField&quot;, &quot;PresentationDate&quot;)]]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ustomField&quot;, &quot;PresentationProjecttitle&quot;)]]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‹Nr.›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Kapitel&#10;Kapite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ustomField&quot;, &quot;PresentationDate&quot;)]]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ustomField&quot;, &quot;PresentationProjecttitle&quot;)]]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‹Nr.›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Untertitel einfügen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Kapitel&#10;Kapite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 einfügen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ustomField&quot;, &quot;PresentationDate&quot;)]]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ustomField&quot;, &quot;PresentationProjecttitle&quot;)]]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‹Nr.›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Kapitel&#10;Kapite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 einfügen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ustomField&quot;, &quot;PresentationDate&quot;)]]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ustomField&quot;, &quot;PresentationProjecttitle&quot;)]]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‹Nr.›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Untertitel einfügen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Kapitel&#10;Kapite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 einfügen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ustomField&quot;, &quot;PresentationDate&quot;)]]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ustomField&quot;, &quot;PresentationProjecttitle&quot;)]]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‹Nr.›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Untertitel 1 einfügen Untertitel 2 einfügen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Kapitel&#10;Kapite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 einfügen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ustomField&quot;, &quot;PresentationDate&quot;)]]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ustomField&quot;, &quot;PresentationProjecttitle&quot;)]]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‹Nr.›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rklärungdazu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rklärungdazu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rklärungdazu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rklärungdazu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Untertitel einfügen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Kapitel&#10;Kapite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CustomField&quot;, &quot;PresentationDate&quot;)]]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‹Nr.›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Kapitel&#10;Kapitel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 einfügen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Bild durch Klicken auf Symbol hinzufügen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 einfügen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Untertitel einfügen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Kapitel&#10;Kapitel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Bild durch Klicken auf Symbol hinzufügen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 einfügen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Untertitel einfügen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&#10;Vierte Ebene&#10;Fünfte Eben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Kapitel&#10;Kapitel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Bild durch Klicken auf Symbol hinzufügen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 einfügen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Kapitel&#10;Kapitel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Bild durch Klicken auf Symbol hinzufügen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Bild durch Klicken auf Symbol hinzufügen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 einfügen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Kapitel&#10;Kapitel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Bild durch Klicken auf Symbol hinzufügen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 einfügen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Kapitel&#10;Kapitel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Bild durch Klicken auf Symbol hinzufügen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 einfügen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Kapitel&#10;Kapitel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Bild durch Klicken auf Symbol hinzufügen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 einfügen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Kapitel&#10;Kapitel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&#10;Dritte Eben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&#10;bearbeiten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16.03.2016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extmasterformat bearbeiten&#10;Zweite Eben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Bild durch Klicken auf Symbol hinzufügen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Titelmasterformat durch Klicken bearbeiten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[[MasterProperty(&quot;Direktion&quot;, &quot;Direktion&quot;)]][[If(MasterProperty(&quot;Direktion&quot;, &quot;Direktion&quot;)=&quot;&quot;, MasterProperty(&quot;Direktion&quot;, &quot;Amt&quot;), &quot;&quot;)]]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Agenda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Begrüssung/Informationen des Vorstehers (LA Beat Jörg)&#10;Einführung von Home-Office in der kantonalen Verwaltung (LA Beat Jörg)&#10;Globalbudget Personal: Controlling (GS BKD)&#10;Film BSV-Projekt (Vorsteher AfKS) &#10;Website urwegs.ch (Vorsteher AfV)&#10;Kommunikationsrichtlinien des Kantons (GS BKD)&#10;Sicherheit in den Büros BKD und KESB (GS BKD)&#10;Verschiedenes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Einführung von Home-Offic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0. Juni 2017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3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Voraussetzungen&#10;Beendete Einarbeitungszeit von drei Monaten&#10;Hohe Fachkompetenz und Zuverlässigkeit des Mitarbeitenden&#10;Volles Vertrauen des Arbeitgebers&#10;Für Home-Office geeignete Aufgaben&#10;Erreichbarkeit während der Blockzeiten&#10;Für Home-Office geeigneter Arbeitsplatz (Raum, Licht, Lärm, Ergonomie)&#10;&#10;Falls ja: Direktionsvorsteher bestimmt maximale Home-Office-Zeit pro Woche&#10;Wochentag/Halbtage sind zu definieren und in Outlook einzutragen&#10;Mitarbeiter/in erhält Notebook/Convertible&#10;Einhaltung der täglichen Normalarbeitszeit von 8,4 h&#10;Weisung «Home-Office-Arbeit» per 1. August 2017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Fragen?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ATWORKEXPRESSIONTAG" val="23"/>
</p:tagLst>
</file>

<file path=ppt/theme/theme1.xml><?xml version="1.0" encoding="utf-8"?>
<a:theme xmlns:a="http://schemas.openxmlformats.org/drawingml/2006/main" name="kanton_uri_4_3">
  <a:themeElements>
    <a:clrScheme name="Kanton Uri">
      <a:dk1>
        <a:srgbClr val="1D182C"/>
      </a:dk1>
      <a:lt1>
        <a:srgbClr val="FEF20A"/>
      </a:lt1>
      <a:dk2>
        <a:srgbClr val="9B9B9B"/>
      </a:dk2>
      <a:lt2>
        <a:srgbClr val="FEFCA2"/>
      </a:lt2>
      <a:accent1>
        <a:srgbClr val="FEF20A"/>
      </a:accent1>
      <a:accent2>
        <a:srgbClr val="FFA41D"/>
      </a:accent2>
      <a:accent3>
        <a:srgbClr val="FF731D"/>
      </a:accent3>
      <a:accent4>
        <a:srgbClr val="FF0000"/>
      </a:accent4>
      <a:accent5>
        <a:srgbClr val="BF0000"/>
      </a:accent5>
      <a:accent6>
        <a:srgbClr val="920000"/>
      </a:accent6>
      <a:hlink>
        <a:srgbClr val="3B3059"/>
      </a:hlink>
      <a:folHlink>
        <a:srgbClr val="7F6DB0"/>
      </a:folHlink>
    </a:clrScheme>
    <a:fontScheme name="Benutzerdefiniert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anton_uri_4_3" id="{6A360CD6-30D5-423E-A24A-593913AA5CD3}" vid="{98C12159-060D-46F7-9892-E2FA934AF457}"/>
    </a:ext>
  </a:extLst>
</a:theme>
</file>

<file path=ppt/theme/theme2.xml><?xml version="1.0" encoding="utf-8"?>
<a:theme xmlns:a="http://schemas.openxmlformats.org/drawingml/2006/main" name="Inhalt Standard">
  <a:themeElements>
    <a:clrScheme name="Tabelle">
      <a:dk1>
        <a:srgbClr val="1D182C"/>
      </a:dk1>
      <a:lt1>
        <a:srgbClr val="D9D9D9"/>
      </a:lt1>
      <a:dk2>
        <a:srgbClr val="9B9B9B"/>
      </a:dk2>
      <a:lt2>
        <a:srgbClr val="FFF19F"/>
      </a:lt2>
      <a:accent1>
        <a:srgbClr val="FEF20A"/>
      </a:accent1>
      <a:accent2>
        <a:srgbClr val="FFA41D"/>
      </a:accent2>
      <a:accent3>
        <a:srgbClr val="FF731D"/>
      </a:accent3>
      <a:accent4>
        <a:srgbClr val="FF0000"/>
      </a:accent4>
      <a:accent5>
        <a:srgbClr val="BF0000"/>
      </a:accent5>
      <a:accent6>
        <a:srgbClr val="920000"/>
      </a:accent6>
      <a:hlink>
        <a:srgbClr val="3B3059"/>
      </a:hlink>
      <a:folHlink>
        <a:srgbClr val="7F6DB0"/>
      </a:folHlink>
    </a:clrScheme>
    <a:fontScheme name="Benutzerdefiniert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nhalt ohne gelben Balken">
  <a:themeElements>
    <a:clrScheme name="Kanton Uri">
      <a:dk1>
        <a:srgbClr val="1D182C"/>
      </a:dk1>
      <a:lt1>
        <a:srgbClr val="FEF20A"/>
      </a:lt1>
      <a:dk2>
        <a:srgbClr val="9B9B9B"/>
      </a:dk2>
      <a:lt2>
        <a:srgbClr val="FEFCA2"/>
      </a:lt2>
      <a:accent1>
        <a:srgbClr val="FEF20A"/>
      </a:accent1>
      <a:accent2>
        <a:srgbClr val="FFA41D"/>
      </a:accent2>
      <a:accent3>
        <a:srgbClr val="FF731D"/>
      </a:accent3>
      <a:accent4>
        <a:srgbClr val="FF0000"/>
      </a:accent4>
      <a:accent5>
        <a:srgbClr val="BF0000"/>
      </a:accent5>
      <a:accent6>
        <a:srgbClr val="920000"/>
      </a:accent6>
      <a:hlink>
        <a:srgbClr val="3B3059"/>
      </a:hlink>
      <a:folHlink>
        <a:srgbClr val="7F6DB0"/>
      </a:folHlink>
    </a:clrScheme>
    <a:fontScheme name="Benutzerdefiniert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image">
  <a:themeElements>
    <a:clrScheme name="Kanton Uri">
      <a:dk1>
        <a:srgbClr val="1D182C"/>
      </a:dk1>
      <a:lt1>
        <a:srgbClr val="FEF20A"/>
      </a:lt1>
      <a:dk2>
        <a:srgbClr val="9B9B9B"/>
      </a:dk2>
      <a:lt2>
        <a:srgbClr val="FEFCA2"/>
      </a:lt2>
      <a:accent1>
        <a:srgbClr val="FEF20A"/>
      </a:accent1>
      <a:accent2>
        <a:srgbClr val="FFA41D"/>
      </a:accent2>
      <a:accent3>
        <a:srgbClr val="FF731D"/>
      </a:accent3>
      <a:accent4>
        <a:srgbClr val="FF0000"/>
      </a:accent4>
      <a:accent5>
        <a:srgbClr val="BF0000"/>
      </a:accent5>
      <a:accent6>
        <a:srgbClr val="920000"/>
      </a:accent6>
      <a:hlink>
        <a:srgbClr val="3B3059"/>
      </a:hlink>
      <a:folHlink>
        <a:srgbClr val="7F6DB0"/>
      </a:folHlink>
    </a:clrScheme>
    <a:fontScheme name="Benutzerdefiniert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1399</Words>
  <Application>Microsoft Office PowerPoint</Application>
  <PresentationFormat>Bildschirmpräsentation (4:3)</PresentationFormat>
  <Paragraphs>275</Paragraphs>
  <Slides>27</Slides>
  <Notes>27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4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27</vt:i4>
      </vt:variant>
    </vt:vector>
  </HeadingPairs>
  <TitlesOfParts>
    <vt:vector size="38" baseType="lpstr">
      <vt:lpstr>Arial</vt:lpstr>
      <vt:lpstr>Calibri</vt:lpstr>
      <vt:lpstr>DINPro</vt:lpstr>
      <vt:lpstr>DINPro-Bold</vt:lpstr>
      <vt:lpstr>Times New Roman</vt:lpstr>
      <vt:lpstr>Wingdings</vt:lpstr>
      <vt:lpstr>kanton_uri_4_3</vt:lpstr>
      <vt:lpstr>Inhalt Standard</vt:lpstr>
      <vt:lpstr>Inhalt ohne gelben Balken</vt:lpstr>
      <vt:lpstr>image</vt:lpstr>
      <vt:lpstr>Folie</vt:lpstr>
      <vt:lpstr>PowerPoint-Präsentation</vt:lpstr>
      <vt:lpstr>Agenda</vt:lpstr>
      <vt:lpstr>Ausgangslage (1/5)</vt:lpstr>
      <vt:lpstr>Ausgangslage (2/5)</vt:lpstr>
      <vt:lpstr>Ausgangslage (3/5)</vt:lpstr>
      <vt:lpstr>Ausgangslage (4/5)</vt:lpstr>
      <vt:lpstr>Ausgangslage (5/5)</vt:lpstr>
      <vt:lpstr>Darstellung des geltenden Regimes (1/6)</vt:lpstr>
      <vt:lpstr>Darstellung des geltenden Regimes (2/6)</vt:lpstr>
      <vt:lpstr>Darstellung des geltenden Regimes (3/6)</vt:lpstr>
      <vt:lpstr>Darstellung des geltenden Regimes (4/6)</vt:lpstr>
      <vt:lpstr>Darstellung des geltenden Regimes (5/6)</vt:lpstr>
      <vt:lpstr>Darstellung des geltenden Regimes (6/6)</vt:lpstr>
      <vt:lpstr>Grundzüge des neuen Gesetzes (1/8)</vt:lpstr>
      <vt:lpstr>Grundzüge des neuen Gesetzes (2/8)</vt:lpstr>
      <vt:lpstr>Grundzüge des neuen Gesetzes (3/8)</vt:lpstr>
      <vt:lpstr>Grundzüge des neuen Gesetzes (4/8)</vt:lpstr>
      <vt:lpstr>Grundzüge des neuen Gesetzes (5/8)</vt:lpstr>
      <vt:lpstr>Grundzüge des neuen Gesetzes (6/8)</vt:lpstr>
      <vt:lpstr>Grundzüge des neuen Gesetzes (7/8)</vt:lpstr>
      <vt:lpstr>Grundzüge des neuen Gesetzes (8/8)</vt:lpstr>
      <vt:lpstr>Finanzielle Wirkungen (1/3)</vt:lpstr>
      <vt:lpstr>Finanzielle Wirkungen (2/3)</vt:lpstr>
      <vt:lpstr>Finanzielle Wirkungen (3/3)</vt:lpstr>
      <vt:lpstr>Folgerungen und weiteres Vorgehen (1/2)</vt:lpstr>
      <vt:lpstr>Folgerungen und weiteres Vorgehen (2/2)</vt:lpstr>
      <vt:lpstr>Fragen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Horat Peter</dc:creator>
  <cp:lastModifiedBy>Mattli Christian</cp:lastModifiedBy>
  <cp:revision>259</cp:revision>
  <cp:lastPrinted>2019-02-21T10:26:25Z</cp:lastPrinted>
  <dcterms:created xsi:type="dcterms:W3CDTF">2012-10-30T16:07:25Z</dcterms:created>
  <dcterms:modified xsi:type="dcterms:W3CDTF">2019-06-25T19:24:14Z</dcterms:modified>
</cp:coreProperties>
</file>