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27.xml" ContentType="application/vnd.openxmlformats-officedocument.presentationml.tags+xml"/>
  <Override PartName="/ppt/notesSlides/notesSlide1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3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6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9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0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2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3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4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6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8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9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20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1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3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24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25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  <p:sldMasterId id="2147484221" r:id="rId2"/>
    <p:sldMasterId id="2147484229" r:id="rId3"/>
    <p:sldMasterId id="214748423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302" r:id="rId7"/>
    <p:sldId id="304" r:id="rId8"/>
    <p:sldId id="305" r:id="rId9"/>
    <p:sldId id="306" r:id="rId10"/>
    <p:sldId id="321" r:id="rId11"/>
    <p:sldId id="322" r:id="rId12"/>
    <p:sldId id="327" r:id="rId13"/>
    <p:sldId id="328" r:id="rId14"/>
    <p:sldId id="309" r:id="rId15"/>
    <p:sldId id="312" r:id="rId16"/>
    <p:sldId id="313" r:id="rId17"/>
    <p:sldId id="314" r:id="rId18"/>
    <p:sldId id="329" r:id="rId19"/>
    <p:sldId id="331" r:id="rId20"/>
    <p:sldId id="330" r:id="rId21"/>
    <p:sldId id="315" r:id="rId22"/>
    <p:sldId id="324" r:id="rId23"/>
    <p:sldId id="325" r:id="rId24"/>
    <p:sldId id="326" r:id="rId25"/>
    <p:sldId id="323" r:id="rId26"/>
    <p:sldId id="316" r:id="rId27"/>
    <p:sldId id="317" r:id="rId28"/>
    <p:sldId id="318" r:id="rId29"/>
    <p:sldId id="319" r:id="rId30"/>
    <p:sldId id="288" r:id="rId31"/>
  </p:sldIdLst>
  <p:sldSz cx="9144000" cy="6858000" type="screen4x3"/>
  <p:notesSz cx="9926638" cy="14355763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276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3E9C77D-45D8-41C0-80BB-65B12B930211}" type="datetimeFigureOut">
              <a:rPr lang="de-CH" smtClean="0"/>
              <a:t>25.06.2019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00F8DF52-288B-46B0-BC45-76DBBD89A0F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8270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A8A64445-87A9-41FF-A605-8AE5F52CBF9E}" type="datetimeFigureOut">
              <a:rPr lang="de-CH" smtClean="0"/>
              <a:t>25.06.2019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8584C79E-0280-4191-A58F-C31CA1627D5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353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724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374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666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443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917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802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0410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213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6520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2588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02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4844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206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0563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4071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0188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577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9211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4840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961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006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317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883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992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469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737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C79E-0280-4191-A58F-C31CA1627D59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31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8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9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0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0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-2"/>
            <a:ext cx="9144000" cy="2160000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1" y="5851191"/>
            <a:ext cx="1584494" cy="669216"/>
          </a:xfrm>
          <a:prstGeom prst="rect">
            <a:avLst/>
          </a:prstGeom>
        </p:spPr>
      </p:pic>
      <p:sp>
        <p:nvSpPr>
          <p:cNvPr id="4" name="Textfeld 3"/>
          <p:cNvSpPr txBox="1"/>
          <p:nvPr>
            <p:custDataLst>
              <p:tags r:id="rId2"/>
            </p:custDataLst>
          </p:nvPr>
        </p:nvSpPr>
        <p:spPr>
          <a:xfrm>
            <a:off x="352625" y="4653280"/>
            <a:ext cx="6721839" cy="313350"/>
          </a:xfrm>
          <a:prstGeom prst="rect">
            <a:avLst/>
          </a:prstGeom>
          <a:noFill/>
        </p:spPr>
        <p:txBody>
          <a:bodyPr wrap="square" lIns="0" tIns="0" bIns="36000" rtlCol="0">
            <a:spAutoFit/>
          </a:bodyPr>
          <a:lstStyle/>
          <a:p>
            <a:r>
              <a:rPr lang="en-US" dirty="0" err="1" smtClean="0"/>
              <a:t>Informationsveranstaltung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27. </a:t>
            </a:r>
            <a:r>
              <a:rPr lang="en-US" dirty="0" err="1" smtClean="0"/>
              <a:t>Juni</a:t>
            </a:r>
            <a:r>
              <a:rPr lang="en-US" dirty="0" smtClean="0"/>
              <a:t> 2019</a:t>
            </a:r>
            <a:endParaRPr lang="de-CH" dirty="0"/>
          </a:p>
        </p:txBody>
      </p:sp>
      <p:sp>
        <p:nvSpPr>
          <p:cNvPr id="12" name="Textfeld 11"/>
          <p:cNvSpPr txBox="1"/>
          <p:nvPr>
            <p:custDataLst>
              <p:tags r:id="rId3"/>
            </p:custDataLst>
          </p:nvPr>
        </p:nvSpPr>
        <p:spPr>
          <a:xfrm>
            <a:off x="359999" y="2806228"/>
            <a:ext cx="8423999" cy="63094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kumimoji="0" lang="de-CH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Vernehmlassung Sportanlagengesetz</a:t>
            </a:r>
            <a:endParaRPr lang="de-CH" dirty="0"/>
          </a:p>
        </p:txBody>
      </p:sp>
      <p:sp>
        <p:nvSpPr>
          <p:cNvPr id="13" name="Textfeld 12"/>
          <p:cNvSpPr txBox="1"/>
          <p:nvPr>
            <p:custDataLst>
              <p:tags r:id="rId4"/>
            </p:custDataLst>
          </p:nvPr>
        </p:nvSpPr>
        <p:spPr>
          <a:xfrm>
            <a:off x="359999" y="3617572"/>
            <a:ext cx="842399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Pct val="70000"/>
              <a:buFont typeface="Arial" panose="020B0604020202020204" pitchFamily="34" charset="0"/>
              <a:buChar char="​"/>
              <a:tabLst/>
              <a:defRPr/>
            </a:pPr>
            <a:endParaRPr kumimoji="0" lang="de-CH" sz="3000" b="0" i="0" u="none" strike="noStrike" kern="1200" cap="none" spc="0" normalizeH="0" baseline="0" noProof="0" dirty="0" smtClean="0">
              <a:ln>
                <a:noFill/>
              </a:ln>
              <a:solidFill>
                <a:srgbClr val="1D18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>
            <p:custDataLst>
              <p:tags r:id="rId5"/>
            </p:custDataLst>
          </p:nvPr>
        </p:nvSpPr>
        <p:spPr>
          <a:xfrm>
            <a:off x="355006" y="6043231"/>
            <a:ext cx="6652724" cy="5073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
27.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2019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1D18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4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260000"/>
            <a:ext cx="4104000" cy="4364513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/>
              <a:t>30. Juni 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363934" y="878400"/>
            <a:ext cx="8420063" cy="393450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 smtClean="0"/>
              <a:t>Untertitel 1 einfügen	Untertitel 2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  <p:custDataLst>
              <p:tags r:id="rId7"/>
            </p:custDataLst>
          </p:nvPr>
        </p:nvSpPr>
        <p:spPr>
          <a:xfrm>
            <a:off x="4679997" y="1260000"/>
            <a:ext cx="4104000" cy="4364513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8924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 mit 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319658"/>
            <a:ext cx="7200000" cy="429142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360000" y="1770258"/>
            <a:ext cx="1800000" cy="1800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/>
              <a:t>30. Juni 2017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4" hasCustomPrompt="1"/>
            <p:custDataLst>
              <p:tags r:id="rId6"/>
            </p:custDataLst>
          </p:nvPr>
        </p:nvSpPr>
        <p:spPr>
          <a:xfrm>
            <a:off x="2339436" y="1779104"/>
            <a:ext cx="2070490" cy="1791154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Erklärung</a:t>
            </a:r>
            <a:br>
              <a:rPr lang="de-CH" dirty="0" smtClean="0"/>
            </a:br>
            <a:r>
              <a:rPr lang="de-CH" dirty="0" smtClean="0"/>
              <a:t>dazu</a:t>
            </a:r>
            <a:endParaRPr lang="de-CH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5"/>
            <p:custDataLst>
              <p:tags r:id="rId7"/>
            </p:custDataLst>
          </p:nvPr>
        </p:nvSpPr>
        <p:spPr>
          <a:xfrm>
            <a:off x="4804410" y="1779104"/>
            <a:ext cx="1800000" cy="1800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6" hasCustomPrompt="1"/>
            <p:custDataLst>
              <p:tags r:id="rId8"/>
            </p:custDataLst>
          </p:nvPr>
        </p:nvSpPr>
        <p:spPr>
          <a:xfrm>
            <a:off x="6783846" y="1787950"/>
            <a:ext cx="2000154" cy="1791154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Erklärung</a:t>
            </a:r>
            <a:br>
              <a:rPr lang="de-CH" dirty="0" smtClean="0"/>
            </a:br>
            <a:r>
              <a:rPr lang="de-CH" dirty="0" smtClean="0"/>
              <a:t>dazu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7"/>
            <p:custDataLst>
              <p:tags r:id="rId9"/>
            </p:custDataLst>
          </p:nvPr>
        </p:nvSpPr>
        <p:spPr>
          <a:xfrm>
            <a:off x="360000" y="3815667"/>
            <a:ext cx="1800000" cy="1800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8" hasCustomPrompt="1"/>
            <p:custDataLst>
              <p:tags r:id="rId10"/>
            </p:custDataLst>
          </p:nvPr>
        </p:nvSpPr>
        <p:spPr>
          <a:xfrm>
            <a:off x="2339436" y="3824513"/>
            <a:ext cx="2070490" cy="1791154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Erklärung</a:t>
            </a:r>
            <a:br>
              <a:rPr lang="de-CH" dirty="0" smtClean="0"/>
            </a:br>
            <a:r>
              <a:rPr lang="de-CH" dirty="0" smtClean="0"/>
              <a:t>dazu</a:t>
            </a:r>
            <a:endParaRPr lang="de-CH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9"/>
            <p:custDataLst>
              <p:tags r:id="rId11"/>
            </p:custDataLst>
          </p:nvPr>
        </p:nvSpPr>
        <p:spPr>
          <a:xfrm>
            <a:off x="4804410" y="3824513"/>
            <a:ext cx="1800000" cy="1800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0" hasCustomPrompt="1"/>
            <p:custDataLst>
              <p:tags r:id="rId12"/>
            </p:custDataLst>
          </p:nvPr>
        </p:nvSpPr>
        <p:spPr>
          <a:xfrm>
            <a:off x="6783846" y="3833359"/>
            <a:ext cx="2000154" cy="1791154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 smtClean="0"/>
              <a:t>Erklärung</a:t>
            </a:r>
            <a:br>
              <a:rPr lang="de-CH" dirty="0" smtClean="0"/>
            </a:br>
            <a:r>
              <a:rPr lang="de-CH" dirty="0" smtClean="0"/>
              <a:t>dazu</a:t>
            </a:r>
            <a:endParaRPr lang="de-CH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63934" y="1089025"/>
            <a:ext cx="8420063" cy="448247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 smtClean="0"/>
              <a:t>Untertitel einfügen</a:t>
            </a:r>
            <a:endParaRPr lang="de-CH" dirty="0"/>
          </a:p>
        </p:txBody>
      </p:sp>
      <p:sp>
        <p:nvSpPr>
          <p:cNvPr id="21" name="Textplatzhalter 14"/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4040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7200000" cy="74923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089025"/>
            <a:ext cx="8424000" cy="4224654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/>
              <a:t>30. Juni 2017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7887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sses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0" y="4878000"/>
            <a:ext cx="9144000" cy="1980000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0000" y="1260000"/>
            <a:ext cx="8424000" cy="3142159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63934" y="878400"/>
            <a:ext cx="8420063" cy="393450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 smtClean="0"/>
              <a:t>Untertitel einfügen</a:t>
            </a:r>
            <a:endParaRPr lang="de-CH" dirty="0"/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2182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ss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4471987" cy="6858000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679997" y="878400"/>
            <a:ext cx="4104000" cy="983872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 smtClean="0"/>
              <a:t>Untertitel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  <p:custDataLst>
              <p:tags r:id="rId4"/>
            </p:custDataLst>
          </p:nvPr>
        </p:nvSpPr>
        <p:spPr>
          <a:xfrm>
            <a:off x="4679997" y="1260000"/>
            <a:ext cx="4104000" cy="417600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3344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anz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4325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6147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  <p:sp>
        <p:nvSpPr>
          <p:cNvPr id="6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4824000" y="1404399"/>
            <a:ext cx="4320000" cy="1275698"/>
          </a:xfrm>
          <a:solidFill>
            <a:schemeClr val="tx2">
              <a:lumMod val="40000"/>
              <a:lumOff val="60000"/>
            </a:schemeClr>
          </a:solidFill>
        </p:spPr>
        <p:txBody>
          <a:bodyPr lIns="144000" tIns="144000" rIns="144000" bIns="144000">
            <a:spAutoFit/>
          </a:bodyPr>
          <a:lstStyle>
            <a:lvl1pPr>
              <a:defRPr b="1"/>
            </a:lvl1pPr>
            <a:lvl2pPr marL="288000" indent="-288000">
              <a:buFontTx/>
              <a:buBlip>
                <a:blip r:embed="rId7"/>
              </a:buBlip>
              <a:defRPr/>
            </a:lvl2pPr>
            <a:lvl3pPr marL="576000" indent="-288000">
              <a:buFontTx/>
              <a:buBlip>
                <a:blip r:embed="rId7"/>
              </a:buBlip>
              <a:defRPr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88906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  <p:sp>
        <p:nvSpPr>
          <p:cNvPr id="5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0" y="1404399"/>
            <a:ext cx="4320000" cy="1275698"/>
          </a:xfrm>
          <a:solidFill>
            <a:schemeClr val="tx2">
              <a:lumMod val="40000"/>
              <a:lumOff val="60000"/>
            </a:schemeClr>
          </a:solidFill>
        </p:spPr>
        <p:txBody>
          <a:bodyPr lIns="144000" tIns="144000" rIns="144000" bIns="144000">
            <a:spAutoFit/>
          </a:bodyPr>
          <a:lstStyle>
            <a:lvl1pPr>
              <a:defRPr b="1"/>
            </a:lvl1pPr>
            <a:lvl2pPr marL="288000" indent="-288000">
              <a:buFontTx/>
              <a:buBlip>
                <a:blip r:embed="rId7"/>
              </a:buBlip>
              <a:defRPr/>
            </a:lvl2pPr>
            <a:lvl3pPr marL="576000" indent="-288000">
              <a:buFontTx/>
              <a:buBlip>
                <a:blip r:embed="rId7"/>
              </a:buBlip>
              <a:defRPr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37512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  <p:sp>
        <p:nvSpPr>
          <p:cNvPr id="5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1849120" y="5582302"/>
            <a:ext cx="5350880" cy="1275698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144000" tIns="144000" rIns="144000" bIns="144000" anchor="b" anchorCtr="0">
            <a:spAutoFit/>
          </a:bodyPr>
          <a:lstStyle>
            <a:lvl1pPr>
              <a:defRPr b="1"/>
            </a:lvl1pPr>
            <a:lvl2pPr marL="288000" indent="-288000">
              <a:buFontTx/>
              <a:buBlip>
                <a:blip r:embed="rId7"/>
              </a:buBlip>
              <a:defRPr/>
            </a:lvl2pPr>
            <a:lvl3pPr marL="576000" indent="-288000">
              <a:buFontTx/>
              <a:buBlip>
                <a:blip r:embed="rId7"/>
              </a:buBlip>
              <a:defRPr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05058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ues kap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-2"/>
            <a:ext cx="9144000" cy="6858002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0" y="767478"/>
            <a:ext cx="7200000" cy="789411"/>
          </a:xfrm>
          <a:solidFill>
            <a:schemeClr val="bg1"/>
          </a:solidFill>
        </p:spPr>
        <p:txBody>
          <a:bodyPr wrap="square" lIns="360000" tIns="144000" rIns="72000" bIns="144000" anchor="t" anchorCtr="0">
            <a:spAutoFit/>
          </a:bodyPr>
          <a:lstStyle>
            <a:lvl1pPr algn="l">
              <a:lnSpc>
                <a:spcPct val="90000"/>
              </a:lnSpc>
              <a:defRPr sz="3600" b="1" baseline="0"/>
            </a:lvl1pPr>
          </a:lstStyle>
          <a:p>
            <a:r>
              <a:rPr lang="de-CH" dirty="0" smtClean="0"/>
              <a:t>Kapiteltitel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835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1849120" y="1404000"/>
            <a:ext cx="5350880" cy="1275698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144000" tIns="144000" rIns="144000" bIns="144000">
            <a:spAutoFit/>
          </a:bodyPr>
          <a:lstStyle>
            <a:lvl1pPr>
              <a:defRPr b="1"/>
            </a:lvl1pPr>
            <a:lvl2pPr marL="288000" indent="-288000">
              <a:buFontTx/>
              <a:buBlip>
                <a:blip r:embed="rId7"/>
              </a:buBlip>
              <a:defRPr/>
            </a:lvl2pPr>
            <a:lvl3pPr marL="576000" indent="-288000">
              <a:buFontTx/>
              <a:buBlip>
                <a:blip r:embed="rId7"/>
              </a:buBlip>
              <a:defRPr/>
            </a:lvl3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76468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7" y="1219200"/>
            <a:ext cx="3088924" cy="3736189"/>
          </a:xfrm>
          <a:prstGeom prst="rect">
            <a:avLst/>
          </a:prstGeom>
          <a:effectLst>
            <a:outerShdw blurRad="317500" dist="50800" dir="5400000" sx="99000" sy="99000" algn="ctr" rotWithShape="0">
              <a:srgbClr val="000000"/>
            </a:outerShdw>
          </a:effectLst>
        </p:spPr>
      </p:pic>
      <p:sp>
        <p:nvSpPr>
          <p:cNvPr id="7" name="Textplatzhalter 4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3931920" y="0"/>
            <a:ext cx="5212080" cy="1708665"/>
          </a:xfrm>
          <a:solidFill>
            <a:schemeClr val="bg2">
              <a:lumMod val="90000"/>
            </a:schemeClr>
          </a:solidFill>
        </p:spPr>
        <p:txBody>
          <a:bodyPr wrap="square" lIns="180000" tIns="936000" rIns="360000" bIns="144000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marL="288000" indent="-288000" algn="l">
              <a:buFontTx/>
              <a:buBlip>
                <a:blip r:embed="rId5"/>
              </a:buBlip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1" y="5851191"/>
            <a:ext cx="1584494" cy="6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r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4572000" y="0"/>
            <a:ext cx="4572000" cy="1745016"/>
          </a:xfrm>
          <a:solidFill>
            <a:schemeClr val="tx2">
              <a:lumMod val="60000"/>
              <a:lumOff val="40000"/>
            </a:schemeClr>
          </a:solidFill>
        </p:spPr>
        <p:txBody>
          <a:bodyPr wrap="square" lIns="180000" tIns="936000" rIns="360000" bIns="180000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marL="288000" indent="-288000" algn="l">
              <a:buFontTx/>
              <a:buBlip>
                <a:blip r:embed="rId6"/>
              </a:buBlip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851191"/>
            <a:ext cx="1584497" cy="6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immungs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platzhalter 4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397760" y="0"/>
            <a:ext cx="6746240" cy="1745016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180000" tIns="936000" rIns="360000" bIns="180000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marL="288000" indent="-288000" algn="l">
              <a:buFontTx/>
              <a:buBlip>
                <a:blip r:embed="rId5"/>
              </a:buBlip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851191"/>
            <a:ext cx="1584497" cy="6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4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851191"/>
            <a:ext cx="1584497" cy="6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chs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59999" y="1371601"/>
            <a:ext cx="8424000" cy="197149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CH" dirty="0" smtClean="0"/>
              <a:t>Referatswechsel: Titel</a:t>
            </a:r>
            <a:endParaRPr lang="de-CH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59999" y="3332700"/>
            <a:ext cx="8423999" cy="997641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CH" dirty="0" smtClean="0"/>
              <a:t>Untertitel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1" y="5851191"/>
            <a:ext cx="1584494" cy="669216"/>
          </a:xfrm>
          <a:prstGeom prst="rect">
            <a:avLst/>
          </a:prstGeom>
        </p:spPr>
      </p:pic>
      <p:sp>
        <p:nvSpPr>
          <p:cNvPr id="10" name="Textfeld 9"/>
          <p:cNvSpPr txBox="1"/>
          <p:nvPr>
            <p:custDataLst>
              <p:tags r:id="rId3"/>
            </p:custDataLst>
          </p:nvPr>
        </p:nvSpPr>
        <p:spPr>
          <a:xfrm>
            <a:off x="352625" y="4653280"/>
            <a:ext cx="6721839" cy="313350"/>
          </a:xfrm>
          <a:prstGeom prst="rect">
            <a:avLst/>
          </a:prstGeom>
          <a:noFill/>
        </p:spPr>
        <p:txBody>
          <a:bodyPr wrap="square" lIns="0" tIns="0" bIns="36000" rtlCol="0">
            <a:spAutoFit/>
          </a:bodyPr>
          <a:lstStyle/>
          <a:p>
            <a:r>
              <a:rPr lang="en-US" smtClean="0"/>
              <a:t>Dr. Christian Mattli, Generalsekretär</a:t>
            </a:r>
            <a:endParaRPr lang="de-CH" dirty="0"/>
          </a:p>
        </p:txBody>
      </p:sp>
      <p:sp>
        <p:nvSpPr>
          <p:cNvPr id="9" name="Textfeld 8"/>
          <p:cNvSpPr txBox="1"/>
          <p:nvPr>
            <p:custDataLst>
              <p:tags r:id="rId4"/>
            </p:custDataLst>
          </p:nvPr>
        </p:nvSpPr>
        <p:spPr>
          <a:xfrm>
            <a:off x="2574525" y="-2"/>
            <a:ext cx="6569475" cy="634941"/>
          </a:xfrm>
          <a:prstGeom prst="rect">
            <a:avLst/>
          </a:prstGeom>
          <a:noFill/>
        </p:spPr>
        <p:txBody>
          <a:bodyPr wrap="square" lIns="0" tIns="324000" rIns="360000" bIns="0" rtlCol="0">
            <a:spAutoFit/>
          </a:bodyPr>
          <a:lstStyle/>
          <a:p>
            <a:pPr algn="r"/>
            <a:r>
              <a:rPr lang="de-DE" sz="2000" smtClean="0">
                <a:solidFill>
                  <a:schemeClr val="tx1"/>
                </a:solidFill>
              </a:rPr>
              <a:t>Bildungs- und Kulturdirektion</a:t>
            </a: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>
            <p:custDataLst>
              <p:tags r:id="rId5"/>
            </p:custDataLst>
          </p:nvPr>
        </p:nvSpPr>
        <p:spPr>
          <a:xfrm>
            <a:off x="355006" y="6043231"/>
            <a:ext cx="6652724" cy="5073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
22.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März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2019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1D18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36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gel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-2"/>
            <a:ext cx="9144000" cy="6858002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CH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0" y="-2"/>
            <a:ext cx="7200000" cy="1288009"/>
          </a:xfrm>
          <a:solidFill>
            <a:schemeClr val="tx1"/>
          </a:solidFill>
        </p:spPr>
        <p:txBody>
          <a:bodyPr lIns="360000" tIns="144000" rIns="144000" bIns="144000" anchor="t" anchorCtr="0">
            <a:sp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Herzlichen Dank für Ihre Aufmerksamkeit!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851191"/>
            <a:ext cx="1584497" cy="6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9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7200000" cy="74923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089025"/>
            <a:ext cx="8424000" cy="4224654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4. Juli 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9745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7200000" cy="74923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259999"/>
            <a:ext cx="8424000" cy="4364513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/>
              <a:t>30. Juni 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363934" y="879680"/>
            <a:ext cx="8420063" cy="393450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 smtClean="0"/>
              <a:t>Untertitel einfügen</a:t>
            </a:r>
            <a:endParaRPr lang="de-CH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6965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0"/>
            <a:ext cx="7200000" cy="7488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108721"/>
            <a:ext cx="3979590" cy="207135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96400" y="6484547"/>
            <a:ext cx="1991580" cy="153706"/>
          </a:xfrm>
        </p:spPr>
        <p:txBody>
          <a:bodyPr/>
          <a:lstStyle/>
          <a:p>
            <a:r>
              <a:rPr lang="de-CH" smtClean="0"/>
              <a:t>30. Juni 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2779" y="6484364"/>
            <a:ext cx="276226" cy="153889"/>
          </a:xfrm>
        </p:spPr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  <p:sp>
        <p:nvSpPr>
          <p:cNvPr id="25" name="Inhaltsplatzhalter 2"/>
          <p:cNvSpPr>
            <a:spLocks noGrp="1"/>
          </p:cNvSpPr>
          <p:nvPr>
            <p:ph idx="15"/>
            <p:custDataLst>
              <p:tags r:id="rId7"/>
            </p:custDataLst>
          </p:nvPr>
        </p:nvSpPr>
        <p:spPr>
          <a:xfrm>
            <a:off x="4804407" y="1108721"/>
            <a:ext cx="3979590" cy="207135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26" name="Inhaltsplatzhalter 2"/>
          <p:cNvSpPr>
            <a:spLocks noGrp="1"/>
          </p:cNvSpPr>
          <p:nvPr>
            <p:ph idx="16"/>
            <p:custDataLst>
              <p:tags r:id="rId8"/>
            </p:custDataLst>
          </p:nvPr>
        </p:nvSpPr>
        <p:spPr>
          <a:xfrm>
            <a:off x="360000" y="3546719"/>
            <a:ext cx="3979590" cy="207135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27" name="Inhaltsplatzhalter 2"/>
          <p:cNvSpPr>
            <a:spLocks noGrp="1"/>
          </p:cNvSpPr>
          <p:nvPr>
            <p:ph idx="17"/>
            <p:custDataLst>
              <p:tags r:id="rId9"/>
            </p:custDataLst>
          </p:nvPr>
        </p:nvSpPr>
        <p:spPr>
          <a:xfrm>
            <a:off x="4804407" y="3546719"/>
            <a:ext cx="3979590" cy="207135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4146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en/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260000"/>
            <a:ext cx="8424000" cy="2092800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smtClean="0"/>
              <a:t>30. Juni 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363934" y="878400"/>
            <a:ext cx="8420063" cy="393450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 smtClean="0"/>
              <a:t>Untertitel einfügen</a:t>
            </a:r>
            <a:endParaRPr lang="de-CH" dirty="0"/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7315200" y="81279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Kapitel</a:t>
            </a:r>
          </a:p>
          <a:p>
            <a:pPr lvl="0"/>
            <a:r>
              <a:rPr lang="de-CH" dirty="0" smtClean="0"/>
              <a:t>Kapitel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5"/>
            <p:custDataLst>
              <p:tags r:id="rId8"/>
            </p:custDataLst>
          </p:nvPr>
        </p:nvSpPr>
        <p:spPr>
          <a:xfrm>
            <a:off x="360000" y="3570359"/>
            <a:ext cx="8424000" cy="2054154"/>
          </a:xfrm>
        </p:spPr>
        <p:txBody>
          <a:bodyPr/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7931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23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2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85.xml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84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11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116.xml"/><Relationship Id="rId5" Type="http://schemas.openxmlformats.org/officeDocument/2006/relationships/theme" Target="../theme/theme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5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58775" y="365126"/>
            <a:ext cx="8426450" cy="1281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58775" y="1825625"/>
            <a:ext cx="8419237" cy="4351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CH" dirty="0" smtClean="0"/>
              <a:t>Textmasterformat bearbeiten</a:t>
            </a:r>
            <a:endParaRPr lang="de-CH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358775" y="6356350"/>
            <a:ext cx="23272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64BD9067-4B22-4591-B0DB-BB0697601439}" type="datetime1">
              <a:rPr lang="de-CH" smtClean="0"/>
              <a:t>25.06.2019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052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</p:sldLayoutIdLst>
  <p:transition spd="med">
    <p:pull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SzPct val="70000"/>
        <a:buFont typeface="Arial" panose="020B0604020202020204" pitchFamily="34" charset="0"/>
        <a:buChar char="​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0" orient="horz" pos="4110" userDrawn="1">
          <p15:clr>
            <a:srgbClr val="F26B43"/>
          </p15:clr>
        </p15:guide>
        <p15:guide id="3" pos="170" userDrawn="1">
          <p15:clr>
            <a:srgbClr val="F26B43"/>
          </p15:clr>
        </p15:guide>
        <p15:guide id="4" pos="4151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>
            <p:custDataLst>
              <p:tags r:id="rId9"/>
            </p:custDataLst>
          </p:nvPr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 smtClean="0">
              <a:solidFill>
                <a:schemeClr val="tx1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0" y="-1"/>
            <a:ext cx="7200000" cy="748800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72000" rIns="72000" bIns="36000" rtlCol="0" anchor="b" anchorCtr="0">
            <a:noAutofit/>
          </a:bodyPr>
          <a:lstStyle/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60000" y="1089024"/>
            <a:ext cx="8424000" cy="4242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896400" y="6484547"/>
            <a:ext cx="2083020" cy="1537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Calibri" panose="020F0502020204030204" pitchFamily="34" charset="0"/>
                <a:cs typeface="DINPro" panose="020B0504020101020102" pitchFamily="34" charset="0"/>
              </a:defRPr>
            </a:lvl1pPr>
          </a:lstStyle>
          <a:p>
            <a:r>
              <a:rPr lang="de-CH" smtClean="0"/>
              <a:t>30. Juni 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60000" y="6174360"/>
            <a:ext cx="3979590" cy="1407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 baseline="0">
                <a:solidFill>
                  <a:schemeClr val="tx1"/>
                </a:solidFill>
                <a:latin typeface="Calibri" panose="020F0502020204030204" pitchFamily="34" charset="0"/>
                <a:cs typeface="DINPro-Bold" panose="020B0804020101020102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2939" y="6484364"/>
            <a:ext cx="276226" cy="1538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565A3E7D-0018-4715-8B3D-68E2BF3AD988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50" y="6212129"/>
            <a:ext cx="937250" cy="395115"/>
          </a:xfrm>
          <a:prstGeom prst="rect">
            <a:avLst/>
          </a:prstGeom>
        </p:spPr>
      </p:pic>
      <p:sp>
        <p:nvSpPr>
          <p:cNvPr id="9" name="Textfeld 8"/>
          <p:cNvSpPr txBox="1"/>
          <p:nvPr>
            <p:custDataLst>
              <p:tags r:id="rId15"/>
            </p:custDataLst>
          </p:nvPr>
        </p:nvSpPr>
        <p:spPr>
          <a:xfrm>
            <a:off x="359999" y="6328800"/>
            <a:ext cx="39795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cap="all" baseline="0" smtClean="0">
                <a:latin typeface="Calibri" panose="020F0502020204030204" pitchFamily="34" charset="0"/>
              </a:rPr>
              <a:t>Bildungs- und Kulturdirektion Direktionssekretariat</a:t>
            </a:r>
            <a:endParaRPr lang="de-CH" sz="1000" cap="all" baseline="0" dirty="0"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>
            <p:custDataLst>
              <p:tags r:id="rId16"/>
            </p:custDataLst>
          </p:nvPr>
        </p:nvSpPr>
        <p:spPr>
          <a:xfrm>
            <a:off x="359999" y="6484366"/>
            <a:ext cx="3200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00" cap="none" baseline="0" dirty="0" smtClean="0">
                <a:latin typeface="Calibri" panose="020F0502020204030204" pitchFamily="34" charset="0"/>
              </a:rPr>
              <a:t>Seite</a:t>
            </a:r>
            <a:endParaRPr lang="de-CH" sz="1000" cap="none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</p:sldLayoutIdLst>
  <p:transition spd="med">
    <p:pull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spcAft>
          <a:spcPts val="0"/>
        </a:spcAft>
        <a:buNone/>
        <a:defRPr sz="2600" b="1" kern="1200" baseline="0">
          <a:solidFill>
            <a:schemeClr val="accent1"/>
          </a:solidFill>
          <a:latin typeface="Calibri" panose="020F0502020204030204" pitchFamily="34" charset="0"/>
          <a:ea typeface="+mj-ea"/>
          <a:cs typeface="DINPro-Bold" panose="020B0804020101020102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​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8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8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8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8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86">
          <p15:clr>
            <a:srgbClr val="F26B43"/>
          </p15:clr>
        </p15:guide>
        <p15:guide id="2" pos="5534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35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0" y="-1"/>
            <a:ext cx="7200000" cy="748800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72000" rIns="72000" bIns="36000" rtlCol="0" anchor="b" anchorCtr="0">
            <a:noAutofit/>
          </a:bodyPr>
          <a:lstStyle/>
          <a:p>
            <a:r>
              <a:rPr lang="de-CH" dirty="0" smtClean="0"/>
              <a:t>Titel einfügen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60000" y="1089025"/>
            <a:ext cx="8424000" cy="4602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31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</p:sldLayoutIdLst>
  <p:transition spd="med">
    <p:pull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spcAft>
          <a:spcPts val="0"/>
        </a:spcAft>
        <a:buNone/>
        <a:defRPr sz="2600" b="1" kern="1200" baseline="0">
          <a:solidFill>
            <a:schemeClr val="accent1"/>
          </a:solidFill>
          <a:latin typeface="Calibri" panose="020F0502020204030204" pitchFamily="34" charset="0"/>
          <a:ea typeface="+mj-ea"/>
          <a:cs typeface="DINPro-Bold" panose="020B0804020101020102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​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86">
          <p15:clr>
            <a:srgbClr val="F26B43"/>
          </p15:clr>
        </p15:guide>
        <p15:guide id="2" pos="226">
          <p15:clr>
            <a:srgbClr val="F26B43"/>
          </p15:clr>
        </p15:guide>
        <p15:guide id="3" pos="553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546" y="0"/>
            <a:ext cx="7200000" cy="748800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144000" rIns="72000" bIns="144000" rtlCol="0" anchor="t" anchorCtr="0">
            <a:noAutofit/>
          </a:bodyPr>
          <a:lstStyle/>
          <a:p>
            <a:r>
              <a:rPr lang="de-CH" dirty="0" smtClean="0"/>
              <a:t>Titel</a:t>
            </a:r>
            <a:endParaRPr lang="de-CH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58775" y="1825625"/>
            <a:ext cx="8426450" cy="22993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CH" dirty="0" smtClean="0"/>
              <a:t>Textmasterformat </a:t>
            </a:r>
          </a:p>
          <a:p>
            <a:pPr lvl="1"/>
            <a:r>
              <a:rPr lang="de-CH" dirty="0" smtClean="0"/>
              <a:t>bearbeiten</a:t>
            </a:r>
            <a:endParaRPr lang="de-CH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358775" y="6377574"/>
            <a:ext cx="2057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64BD9067-4B22-4591-B0DB-BB0697601439}" type="datetime1">
              <a:rPr lang="de-CH" smtClean="0"/>
              <a:t>25.06.2019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6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</p:sldLayoutIdLst>
  <p:transition spd="med">
    <p:pull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SzPct val="70000"/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26">
          <p15:clr>
            <a:srgbClr val="F26B43"/>
          </p15:clr>
        </p15:guide>
        <p15:guide id="3" pos="5534">
          <p15:clr>
            <a:srgbClr val="F26B43"/>
          </p15:clr>
        </p15:guide>
        <p15:guide id="4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7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image" Target="../media/image7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7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7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7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7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7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image" Target="../media/image7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4.xml"/><Relationship Id="rId7" Type="http://schemas.openxmlformats.org/officeDocument/2006/relationships/image" Target="../media/image7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7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7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7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7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7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18.xml"/><Relationship Id="rId7" Type="http://schemas.openxmlformats.org/officeDocument/2006/relationships/image" Target="../media/image7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image" Target="../media/image7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7" Type="http://schemas.openxmlformats.org/officeDocument/2006/relationships/image" Target="../media/image7.pn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7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9.xml"/><Relationship Id="rId10" Type="http://schemas.openxmlformats.org/officeDocument/2006/relationships/image" Target="../media/image16.emf"/><Relationship Id="rId4" Type="http://schemas.openxmlformats.org/officeDocument/2006/relationships/tags" Target="../tags/tag138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7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7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7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7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7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8" b="34248"/>
          <a:stretch>
            <a:fillRect/>
          </a:stretch>
        </p:blipFill>
        <p:spPr/>
      </p:pic>
      <p:sp>
        <p:nvSpPr>
          <p:cNvPr id="3" name="Textfeld 2"/>
          <p:cNvSpPr txBox="1"/>
          <p:nvPr>
            <p:custDataLst>
              <p:tags r:id="rId1"/>
            </p:custDataLst>
          </p:nvPr>
        </p:nvSpPr>
        <p:spPr>
          <a:xfrm>
            <a:off x="4933950" y="1"/>
            <a:ext cx="4210050" cy="2159998"/>
          </a:xfrm>
          <a:prstGeom prst="rect">
            <a:avLst/>
          </a:prstGeom>
          <a:gradFill>
            <a:gsLst>
              <a:gs pos="38000">
                <a:schemeClr val="tx1"/>
              </a:gs>
              <a:gs pos="73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 wrap="square" lIns="0" tIns="396000" rIns="432000" bIns="0" rtlCol="0">
            <a:noAutofit/>
          </a:bodyPr>
          <a:lstStyle/>
          <a:p>
            <a:pPr algn="r"/>
            <a:r>
              <a:rPr lang="de-DE" sz="2400" smtClean="0">
                <a:solidFill>
                  <a:srgbClr val="FFFFFF"/>
                </a:solidFill>
              </a:rPr>
              <a:t>Bildungs- und Kulturdirektion</a:t>
            </a:r>
            <a:endParaRPr lang="de-CH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9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Darstellung des geltenden Regimes (3/6)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10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383181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Rechtliche Grundlagen: Freizeit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Kantonsverfassung </a:t>
            </a:r>
            <a:r>
              <a:rPr lang="de-CH" dirty="0" smtClean="0"/>
              <a:t>und</a:t>
            </a:r>
            <a:r>
              <a:rPr lang="de-CH" b="1" dirty="0" smtClean="0"/>
              <a:t> Kinder- </a:t>
            </a:r>
            <a:r>
              <a:rPr lang="de-CH" b="1" dirty="0"/>
              <a:t>und </a:t>
            </a:r>
            <a:r>
              <a:rPr lang="de-CH" b="1" dirty="0" smtClean="0"/>
              <a:t>Jugendförderungsgesetz</a:t>
            </a:r>
            <a:r>
              <a:rPr lang="de-CH" dirty="0" smtClean="0"/>
              <a:t> sowie</a:t>
            </a:r>
            <a:r>
              <a:rPr lang="de-CH" b="1" dirty="0" smtClean="0"/>
              <a:t> Bundesgesetz </a:t>
            </a:r>
            <a:r>
              <a:rPr lang="de-CH" b="1" dirty="0"/>
              <a:t>über Regionalpolitik </a:t>
            </a:r>
            <a:endParaRPr lang="de-CH" b="1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Kanton </a:t>
            </a:r>
            <a:r>
              <a:rPr lang="de-CH" dirty="0"/>
              <a:t>und </a:t>
            </a:r>
            <a:r>
              <a:rPr lang="de-CH" dirty="0" smtClean="0"/>
              <a:t>Gemeinden unterstützen die </a:t>
            </a:r>
            <a:r>
              <a:rPr lang="de-CH" dirty="0"/>
              <a:t>Erwachsenenbildung und Bestrebungen für eine sinnvolle </a:t>
            </a:r>
            <a:r>
              <a:rPr lang="de-CH" dirty="0" smtClean="0"/>
              <a:t>Freizeitgestaltung. Sie können Beiträge </a:t>
            </a:r>
            <a:r>
              <a:rPr lang="de-CH" dirty="0"/>
              <a:t>an Kinder- und </a:t>
            </a:r>
            <a:r>
              <a:rPr lang="de-CH" dirty="0" smtClean="0"/>
              <a:t>Jugendprojekte leisten.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Spezialfälle:</a:t>
            </a:r>
            <a:br>
              <a:rPr lang="de-CH" dirty="0" smtClean="0"/>
            </a:br>
            <a:r>
              <a:rPr lang="de-CH" dirty="0" smtClean="0"/>
              <a:t>- </a:t>
            </a:r>
            <a:r>
              <a:rPr lang="de-CH" b="1" dirty="0" smtClean="0"/>
              <a:t>Kantonsbibliothek Uri</a:t>
            </a:r>
            <a:r>
              <a:rPr lang="de-CH" dirty="0" smtClean="0"/>
              <a:t>: Beitrag des Kantons geregelt in der Verordnung über</a:t>
            </a:r>
            <a:br>
              <a:rPr lang="de-CH" dirty="0" smtClean="0"/>
            </a:br>
            <a:r>
              <a:rPr lang="de-CH" dirty="0" smtClean="0"/>
              <a:t>  die </a:t>
            </a:r>
            <a:r>
              <a:rPr lang="de-CH" dirty="0"/>
              <a:t>Unterstützung der Kantonsbibliothek </a:t>
            </a:r>
            <a:r>
              <a:rPr lang="de-CH" dirty="0" smtClean="0"/>
              <a:t>Uri</a:t>
            </a:r>
            <a:br>
              <a:rPr lang="de-CH" dirty="0" smtClean="0"/>
            </a:br>
            <a:r>
              <a:rPr lang="de-CH" dirty="0" smtClean="0"/>
              <a:t>- </a:t>
            </a:r>
            <a:r>
              <a:rPr lang="de-CH" b="1" dirty="0" smtClean="0"/>
              <a:t>Wanderwege</a:t>
            </a:r>
            <a:r>
              <a:rPr lang="de-CH" dirty="0" smtClean="0"/>
              <a:t>: Beitrag des Kantons geregelt via Gesetz über die Fuss- und</a:t>
            </a:r>
            <a:br>
              <a:rPr lang="de-CH" dirty="0" smtClean="0"/>
            </a:br>
            <a:r>
              <a:rPr lang="de-CH" dirty="0" smtClean="0"/>
              <a:t>  Wanderwege</a:t>
            </a:r>
            <a:br>
              <a:rPr lang="de-CH" dirty="0" smtClean="0"/>
            </a:br>
            <a:r>
              <a:rPr lang="de-CH" dirty="0" smtClean="0"/>
              <a:t>- </a:t>
            </a:r>
            <a:r>
              <a:rPr lang="de-CH" b="1" dirty="0" smtClean="0"/>
              <a:t>Schwimmbad Altdorf</a:t>
            </a:r>
            <a:r>
              <a:rPr lang="de-CH" dirty="0" smtClean="0"/>
              <a:t>: Beiträge von Kanton und Gemeinden geregelt via</a:t>
            </a:r>
            <a:br>
              <a:rPr lang="de-CH" dirty="0" smtClean="0"/>
            </a:br>
            <a:r>
              <a:rPr lang="de-CH" dirty="0" smtClean="0"/>
              <a:t>  Schwimmbadfinanzierungsgesetz</a:t>
            </a:r>
          </a:p>
        </p:txBody>
      </p:sp>
    </p:spTree>
    <p:extLst>
      <p:ext uri="{BB962C8B-B14F-4D97-AF65-F5344CB8AC3E}">
        <p14:creationId xmlns:p14="http://schemas.microsoft.com/office/powerpoint/2010/main" val="2187632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/>
              <a:t>Darstellung des geltenden </a:t>
            </a:r>
            <a:r>
              <a:rPr lang="de-CH" altLang="de-DE" dirty="0" smtClean="0"/>
              <a:t>Regimes (4/6)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11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30887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Finanzielle Wirkung 2013 bis 2017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Investitionen:</a:t>
            </a:r>
            <a:r>
              <a:rPr lang="de-CH" dirty="0" smtClean="0"/>
              <a:t> In </a:t>
            </a:r>
            <a:r>
              <a:rPr lang="de-CH" dirty="0"/>
              <a:t>den fünf Jahren von 2013 bis 2017 wurden in den Bereichen Sport, Freizeit und Kultur in Uri infrastrukturelle Investitionen im Gesamtvolumen von </a:t>
            </a:r>
            <a:r>
              <a:rPr lang="de-CH" b="1" dirty="0"/>
              <a:t>CHF 42,740 Mio.</a:t>
            </a:r>
            <a:r>
              <a:rPr lang="de-CH" dirty="0"/>
              <a:t> </a:t>
            </a:r>
            <a:r>
              <a:rPr lang="de-CH" dirty="0" smtClean="0"/>
              <a:t>getätigt (nicht eingerechnet: </a:t>
            </a:r>
            <a:r>
              <a:rPr lang="de-CH" dirty="0"/>
              <a:t>Investitionen für die Skiinfrastrukturen </a:t>
            </a:r>
            <a:r>
              <a:rPr lang="de-CH" dirty="0" err="1"/>
              <a:t>Andermatt</a:t>
            </a:r>
            <a:r>
              <a:rPr lang="de-CH" dirty="0"/>
              <a:t>, für das Schwimmbad Altdorf, für Wanderwege und für </a:t>
            </a:r>
            <a:r>
              <a:rPr lang="de-CH" dirty="0" smtClean="0"/>
              <a:t>Seilbahnen).</a:t>
            </a:r>
            <a:endParaRPr lang="de-CH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Finanzierung:</a:t>
            </a:r>
            <a:r>
              <a:rPr lang="de-CH" dirty="0" smtClean="0"/>
              <a:t> Die </a:t>
            </a:r>
            <a:r>
              <a:rPr lang="de-CH" dirty="0"/>
              <a:t>öffentliche Hand beteiligte sich an diesen Investitionen mit insgesamt </a:t>
            </a:r>
            <a:r>
              <a:rPr lang="de-CH" b="1" dirty="0"/>
              <a:t>CHF 35,127 Mio</a:t>
            </a:r>
            <a:r>
              <a:rPr lang="de-CH" b="1" dirty="0" smtClean="0"/>
              <a:t>.</a:t>
            </a:r>
            <a:r>
              <a:rPr lang="de-CH" dirty="0" smtClean="0"/>
              <a:t>, und zwar wie folgt: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dirty="0" smtClean="0"/>
              <a:t>- Bund: </a:t>
            </a:r>
            <a:r>
              <a:rPr lang="de-CH" dirty="0"/>
              <a:t>CHF 0,455 Mio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- Kanton: </a:t>
            </a:r>
            <a:r>
              <a:rPr lang="de-CH" dirty="0"/>
              <a:t>CHF 4,305 Mio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      CHF </a:t>
            </a:r>
            <a:r>
              <a:rPr lang="de-CH" dirty="0"/>
              <a:t>2,923 Mio. aus </a:t>
            </a:r>
            <a:r>
              <a:rPr lang="de-CH" dirty="0" smtClean="0"/>
              <a:t>Kantonsrechnung</a:t>
            </a:r>
            <a:br>
              <a:rPr lang="de-CH" dirty="0" smtClean="0"/>
            </a:br>
            <a:r>
              <a:rPr lang="de-CH" dirty="0" smtClean="0"/>
              <a:t>      CHF </a:t>
            </a:r>
            <a:r>
              <a:rPr lang="de-CH" dirty="0"/>
              <a:t>0,196 Mio. aus </a:t>
            </a:r>
            <a:r>
              <a:rPr lang="de-CH" dirty="0" smtClean="0"/>
              <a:t>Lotteriefonds</a:t>
            </a:r>
            <a:br>
              <a:rPr lang="de-CH" dirty="0" smtClean="0"/>
            </a:br>
            <a:r>
              <a:rPr lang="de-CH" dirty="0" smtClean="0"/>
              <a:t>      CHF </a:t>
            </a:r>
            <a:r>
              <a:rPr lang="de-CH" dirty="0"/>
              <a:t>0,974 Mio. aus </a:t>
            </a:r>
            <a:r>
              <a:rPr lang="de-CH" dirty="0" smtClean="0"/>
              <a:t>Sportfonds (Beitrag: 10 bis 20%, max. CHF 200’000)</a:t>
            </a:r>
            <a:br>
              <a:rPr lang="de-CH" dirty="0" smtClean="0"/>
            </a:br>
            <a:r>
              <a:rPr lang="de-CH" dirty="0" smtClean="0"/>
              <a:t>      CHF </a:t>
            </a:r>
            <a:r>
              <a:rPr lang="de-CH" dirty="0"/>
              <a:t>0,213 Mio. aus </a:t>
            </a:r>
            <a:r>
              <a:rPr lang="de-CH" dirty="0" smtClean="0"/>
              <a:t>NRP</a:t>
            </a:r>
            <a:br>
              <a:rPr lang="de-CH" dirty="0" smtClean="0"/>
            </a:br>
            <a:r>
              <a:rPr lang="de-CH" dirty="0" smtClean="0"/>
              <a:t>- Gemeinden: </a:t>
            </a:r>
            <a:r>
              <a:rPr lang="de-CH" dirty="0"/>
              <a:t>CHF 30,367 Mio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2449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/>
              <a:t>Darstellung des geltenden </a:t>
            </a:r>
            <a:r>
              <a:rPr lang="de-CH" altLang="de-DE" dirty="0" smtClean="0"/>
              <a:t>Regimes (5/6)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12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1857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Situation Sportfonds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Die </a:t>
            </a:r>
            <a:r>
              <a:rPr lang="de-CH" dirty="0"/>
              <a:t>aktuellen Finanzplandaten für den </a:t>
            </a:r>
            <a:r>
              <a:rPr lang="de-CH" dirty="0" smtClean="0"/>
              <a:t>Sportfonds zeigen, </a:t>
            </a:r>
            <a:r>
              <a:rPr lang="de-CH" dirty="0"/>
              <a:t>dass </a:t>
            </a:r>
            <a:r>
              <a:rPr lang="de-CH" dirty="0" smtClean="0"/>
              <a:t>der Fonds aus der Balance ist. Er trägt </a:t>
            </a:r>
            <a:r>
              <a:rPr lang="de-CH" b="1" dirty="0" smtClean="0"/>
              <a:t>jährliche Fehlbeträge</a:t>
            </a:r>
            <a:r>
              <a:rPr lang="de-CH" dirty="0" smtClean="0"/>
              <a:t> von CHF 200’000 bis 300’000. </a:t>
            </a:r>
            <a:r>
              <a:rPr lang="de-CH" dirty="0"/>
              <a:t>Hier ist eine Lösung zu </a:t>
            </a:r>
            <a:r>
              <a:rPr lang="de-CH" dirty="0" smtClean="0"/>
              <a:t>finden. Denkbar ist:</a:t>
            </a:r>
            <a:br>
              <a:rPr lang="de-CH" dirty="0" smtClean="0"/>
            </a:br>
            <a:r>
              <a:rPr lang="de-CH" dirty="0" smtClean="0"/>
              <a:t>- Leistungsabbau im Sport</a:t>
            </a:r>
            <a:br>
              <a:rPr lang="de-CH" dirty="0" smtClean="0"/>
            </a:br>
            <a:r>
              <a:rPr lang="de-CH" dirty="0" smtClean="0"/>
              <a:t>- Leistungsabbau in der Kultur (Lotteriefonds) zugunsten des Sports</a:t>
            </a:r>
            <a:br>
              <a:rPr lang="de-CH" dirty="0" smtClean="0"/>
            </a:br>
            <a:r>
              <a:rPr lang="de-CH" dirty="0" smtClean="0"/>
              <a:t>- Aperiodische Zuweisungen </a:t>
            </a:r>
            <a:r>
              <a:rPr lang="de-CH" dirty="0"/>
              <a:t>aus der Staatskasse </a:t>
            </a:r>
            <a:r>
              <a:rPr lang="de-CH" dirty="0" smtClean="0"/>
              <a:t>an den Sportfonds</a:t>
            </a:r>
            <a:br>
              <a:rPr lang="de-CH" dirty="0" smtClean="0"/>
            </a:br>
            <a:r>
              <a:rPr lang="de-CH" dirty="0" smtClean="0"/>
              <a:t>- Nachhaltige Sanierung im Rahmen der Motion Céline Huber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 smtClean="0"/>
          </a:p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Situation Lotteriefonds</a:t>
            </a:r>
            <a:endParaRPr lang="de-CH" b="1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Trotz </a:t>
            </a:r>
            <a:r>
              <a:rPr lang="de-CH" dirty="0"/>
              <a:t>Zunahme der Gesuche ist es bislang gelungen, eine Reserve auf das Folgejahr zu übertragen. Die Mittel aus dem Lotteriefonds sind </a:t>
            </a:r>
            <a:r>
              <a:rPr lang="de-CH" b="1" dirty="0" smtClean="0"/>
              <a:t>ausreichend,</a:t>
            </a:r>
            <a:r>
              <a:rPr lang="de-CH" dirty="0" smtClean="0"/>
              <a:t> </a:t>
            </a:r>
            <a:r>
              <a:rPr lang="de-CH" b="1" dirty="0" smtClean="0"/>
              <a:t>aber</a:t>
            </a:r>
            <a:r>
              <a:rPr lang="de-CH" dirty="0" smtClean="0"/>
              <a:t> beschränkt; das Bundesgesetz über Geldspiele kann </a:t>
            </a:r>
            <a:r>
              <a:rPr lang="de-CH" dirty="0"/>
              <a:t>hier möglicherweise helfen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6817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/>
              <a:t>Darstellung des geltenden </a:t>
            </a:r>
            <a:r>
              <a:rPr lang="de-CH" altLang="de-DE" dirty="0" smtClean="0"/>
              <a:t>Regimes (6/6)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13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4627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Folgerungen für ein künftiges Modell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Finanzvolumen:</a:t>
            </a:r>
            <a:r>
              <a:rPr lang="de-CH" dirty="0" smtClean="0"/>
              <a:t> Für Gesamtsumme der öffentlichen Hand und für den Anteil </a:t>
            </a:r>
            <a:r>
              <a:rPr lang="de-CH" dirty="0"/>
              <a:t>Kanton/Gemeinden </a:t>
            </a:r>
            <a:r>
              <a:rPr lang="de-CH" dirty="0" smtClean="0"/>
              <a:t>gelten gemäss </a:t>
            </a:r>
            <a:r>
              <a:rPr lang="de-CH" dirty="0"/>
              <a:t>Projektauftrag </a:t>
            </a:r>
            <a:r>
              <a:rPr lang="de-CH" dirty="0" smtClean="0"/>
              <a:t>im </a:t>
            </a:r>
            <a:r>
              <a:rPr lang="de-CH" dirty="0"/>
              <a:t>Grundsatz </a:t>
            </a:r>
            <a:r>
              <a:rPr lang="de-CH" dirty="0" smtClean="0"/>
              <a:t>die </a:t>
            </a:r>
            <a:r>
              <a:rPr lang="de-CH" dirty="0"/>
              <a:t>heutigen </a:t>
            </a:r>
            <a:r>
              <a:rPr lang="de-CH" dirty="0" smtClean="0"/>
              <a:t>Beiträge </a:t>
            </a:r>
            <a:r>
              <a:rPr lang="de-CH" dirty="0"/>
              <a:t>der öffentlichen </a:t>
            </a:r>
            <a:r>
              <a:rPr lang="de-CH" dirty="0" smtClean="0"/>
              <a:t>Hand.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Fonds:</a:t>
            </a:r>
            <a:r>
              <a:rPr lang="de-CH" dirty="0" smtClean="0"/>
              <a:t> Die </a:t>
            </a:r>
            <a:r>
              <a:rPr lang="de-CH" dirty="0"/>
              <a:t>langfristige finanzielle Tragfähigkeit von Lotteriefonds und </a:t>
            </a:r>
            <a:r>
              <a:rPr lang="de-CH" dirty="0" smtClean="0"/>
              <a:t>Sportfonds ist zu berücksichtigen.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Beitragspraxis:</a:t>
            </a:r>
            <a:r>
              <a:rPr lang="de-CH" dirty="0" smtClean="0"/>
              <a:t> </a:t>
            </a:r>
            <a:r>
              <a:rPr lang="de-CH" dirty="0"/>
              <a:t>Die Förderungsvorgaben des neuen Modells sollten nicht grundsätzlich kollidieren mit der bisherigen </a:t>
            </a:r>
            <a:r>
              <a:rPr lang="de-CH" dirty="0" smtClean="0"/>
              <a:t>Förderungspraxis, </a:t>
            </a:r>
            <a:r>
              <a:rPr lang="de-CH" dirty="0"/>
              <a:t>zumal die bisherige Beitragspraxis in hohem Mass demokratisch legitimiert war. </a:t>
            </a: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Abgrenzung</a:t>
            </a:r>
            <a:r>
              <a:rPr lang="de-CH" dirty="0" smtClean="0"/>
              <a:t> zur </a:t>
            </a:r>
            <a:r>
              <a:rPr lang="de-CH" dirty="0"/>
              <a:t>Schaffung </a:t>
            </a:r>
            <a:r>
              <a:rPr lang="de-CH" dirty="0" smtClean="0"/>
              <a:t>rechtlicher </a:t>
            </a:r>
            <a:r>
              <a:rPr lang="de-CH" dirty="0"/>
              <a:t>Grundlagen zur </a:t>
            </a:r>
            <a:r>
              <a:rPr lang="de-CH" dirty="0" smtClean="0"/>
              <a:t>Kulturförderung;</a:t>
            </a:r>
            <a:br>
              <a:rPr lang="de-CH" dirty="0" smtClean="0"/>
            </a:br>
            <a:r>
              <a:rPr lang="de-CH" dirty="0" smtClean="0"/>
              <a:t>Ansatz: Das </a:t>
            </a:r>
            <a:r>
              <a:rPr lang="de-CH" dirty="0"/>
              <a:t>künftige Modell zur nachhaltigen Finanzierung von regionalen Sport- und Freizeitanlagen erstreckt sich auf </a:t>
            </a:r>
            <a:r>
              <a:rPr lang="de-CH" dirty="0" smtClean="0"/>
              <a:t>die Investitionen </a:t>
            </a:r>
            <a:r>
              <a:rPr lang="de-CH" dirty="0"/>
              <a:t>sowie </a:t>
            </a:r>
            <a:r>
              <a:rPr lang="de-CH" dirty="0" smtClean="0"/>
              <a:t>den baulichen </a:t>
            </a:r>
            <a:r>
              <a:rPr lang="de-CH" dirty="0"/>
              <a:t>Unterhalt und Betrieb </a:t>
            </a:r>
            <a:r>
              <a:rPr lang="de-CH" dirty="0" smtClean="0"/>
              <a:t>von allen </a:t>
            </a:r>
            <a:r>
              <a:rPr lang="de-CH" dirty="0"/>
              <a:t>kulturellen Infrastrukturen, nicht aber auf den </a:t>
            </a:r>
            <a:r>
              <a:rPr lang="de-CH" dirty="0" smtClean="0"/>
              <a:t>betrieblichen Aufwand; im </a:t>
            </a:r>
            <a:r>
              <a:rPr lang="de-CH" dirty="0"/>
              <a:t>Gegenzug bleiben bei den rechtlichen Grundlagen zur Kulturförderung die </a:t>
            </a:r>
            <a:r>
              <a:rPr lang="de-CH" dirty="0" smtClean="0"/>
              <a:t>Infrastrukturen </a:t>
            </a:r>
            <a:r>
              <a:rPr lang="de-CH" dirty="0"/>
              <a:t>aussen vor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5726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Grundzüge des neuen Gesetzes (1/8)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14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390876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Zweck und Gegenstand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Das Gesetz über die Finanzierung von Sport- und Freizeitanlagen (Sportanlagengesetz, SAG) regelt die Unterstützung von regionalen </a:t>
            </a:r>
            <a:r>
              <a:rPr lang="de-CH" dirty="0"/>
              <a:t>Sport- und </a:t>
            </a:r>
            <a:r>
              <a:rPr lang="de-CH" dirty="0" smtClean="0"/>
              <a:t>Freizeitanlagen </a:t>
            </a:r>
            <a:r>
              <a:rPr lang="de-CH" dirty="0"/>
              <a:t>–</a:t>
            </a:r>
            <a:r>
              <a:rPr lang="de-CH" dirty="0" smtClean="0"/>
              <a:t> Neuinvestition </a:t>
            </a:r>
            <a:r>
              <a:rPr lang="de-CH" dirty="0"/>
              <a:t>sowie </a:t>
            </a:r>
            <a:r>
              <a:rPr lang="de-CH" dirty="0" smtClean="0"/>
              <a:t>baulicher </a:t>
            </a:r>
            <a:r>
              <a:rPr lang="de-CH" dirty="0"/>
              <a:t>Unterhalt </a:t>
            </a:r>
            <a:r>
              <a:rPr lang="de-CH" dirty="0" smtClean="0"/>
              <a:t>– durch finanzielle Beiträge die öffentliche Hand (Kanton und Gemeinden).</a:t>
            </a:r>
          </a:p>
          <a:p>
            <a:pPr lvl="0">
              <a:buClrTx/>
              <a:buNone/>
            </a:pPr>
            <a:r>
              <a:rPr lang="de-CH" b="1" dirty="0" smtClean="0"/>
              <a:t>Beitragsberechtigung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Ein Beitrag ist möglich, wenn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dirty="0" smtClean="0"/>
              <a:t>- sich </a:t>
            </a:r>
            <a:r>
              <a:rPr lang="de-CH" dirty="0"/>
              <a:t>die Anlage dem Bereich Sport, Freizeit oder Kultur zuordnen lässt</a:t>
            </a:r>
            <a:r>
              <a:rPr lang="de-CH" dirty="0" smtClean="0"/>
              <a:t>;</a:t>
            </a:r>
            <a:br>
              <a:rPr lang="de-CH" dirty="0" smtClean="0"/>
            </a:br>
            <a:r>
              <a:rPr lang="de-CH" dirty="0" smtClean="0"/>
              <a:t>- die </a:t>
            </a:r>
            <a:r>
              <a:rPr lang="de-CH" dirty="0"/>
              <a:t>Anlage regional bedeutend ist</a:t>
            </a:r>
            <a:r>
              <a:rPr lang="de-CH" dirty="0" smtClean="0"/>
              <a:t>;</a:t>
            </a:r>
            <a:br>
              <a:rPr lang="de-CH" dirty="0" smtClean="0"/>
            </a:br>
            <a:r>
              <a:rPr lang="de-CH" dirty="0" smtClean="0"/>
              <a:t>- sich </a:t>
            </a:r>
            <a:r>
              <a:rPr lang="de-CH" dirty="0"/>
              <a:t>die Anlage nicht im Eigentum des Kantons befindet; </a:t>
            </a:r>
            <a:r>
              <a:rPr lang="de-CH" dirty="0" smtClean="0"/>
              <a:t>und</a:t>
            </a:r>
            <a:br>
              <a:rPr lang="de-CH" dirty="0" smtClean="0"/>
            </a:br>
            <a:r>
              <a:rPr lang="de-CH" dirty="0" smtClean="0"/>
              <a:t>- für </a:t>
            </a:r>
            <a:r>
              <a:rPr lang="de-CH" dirty="0"/>
              <a:t>die Finanzierung der Anlage keine </a:t>
            </a:r>
            <a:r>
              <a:rPr lang="de-CH" dirty="0" smtClean="0"/>
              <a:t>andere </a:t>
            </a:r>
            <a:r>
              <a:rPr lang="de-CH" dirty="0"/>
              <a:t>Rechtsgrundlage besteht.</a:t>
            </a:r>
          </a:p>
          <a:p>
            <a:pPr>
              <a:buClrTx/>
              <a:buNone/>
            </a:pPr>
            <a:r>
              <a:rPr lang="de-CH" dirty="0" smtClean="0"/>
              <a:t>      Beiträge nach diesem Gesetz sind nicht möglich für Skiinfrastrukturen,</a:t>
            </a:r>
            <a:br>
              <a:rPr lang="de-CH" dirty="0" smtClean="0"/>
            </a:br>
            <a:r>
              <a:rPr lang="de-CH" dirty="0" smtClean="0"/>
              <a:t>      Seilbahnen, Schwimmbad </a:t>
            </a:r>
            <a:r>
              <a:rPr lang="de-CH" dirty="0"/>
              <a:t>Altdorf, </a:t>
            </a:r>
            <a:r>
              <a:rPr lang="de-CH" dirty="0" smtClean="0"/>
              <a:t>Wanderwege, Kantonsbibliothek Uri</a:t>
            </a:r>
          </a:p>
        </p:txBody>
      </p:sp>
    </p:spTree>
    <p:extLst>
      <p:ext uri="{BB962C8B-B14F-4D97-AF65-F5344CB8AC3E}">
        <p14:creationId xmlns:p14="http://schemas.microsoft.com/office/powerpoint/2010/main" val="3616617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Grundzüge des neuen Gesetzes (2/8)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15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17389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Beitragshöhe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entspricht einem Anteil an den Gesamtprojektkosten</a:t>
            </a:r>
            <a:br>
              <a:rPr lang="de-CH" dirty="0"/>
            </a:br>
            <a:r>
              <a:rPr lang="de-CH" dirty="0"/>
              <a:t>- 80 Prozent bei hohem Nutzen für den </a:t>
            </a:r>
            <a:r>
              <a:rPr lang="de-CH" dirty="0" smtClean="0"/>
              <a:t>Kanton</a:t>
            </a:r>
            <a:br>
              <a:rPr lang="de-CH" dirty="0" smtClean="0"/>
            </a:br>
            <a:r>
              <a:rPr lang="de-CH" dirty="0" smtClean="0"/>
              <a:t>- 40 </a:t>
            </a:r>
            <a:r>
              <a:rPr lang="de-CH" dirty="0"/>
              <a:t>Prozent bei mittlerem </a:t>
            </a:r>
            <a:r>
              <a:rPr lang="de-CH" dirty="0" smtClean="0"/>
              <a:t>Nutzen</a:t>
            </a:r>
            <a:br>
              <a:rPr lang="de-CH" dirty="0" smtClean="0"/>
            </a:br>
            <a:r>
              <a:rPr lang="de-CH" dirty="0" smtClean="0"/>
              <a:t>- 20 </a:t>
            </a:r>
            <a:r>
              <a:rPr lang="de-CH" dirty="0"/>
              <a:t>Prozent bei tiefem </a:t>
            </a:r>
            <a:r>
              <a:rPr lang="de-CH" dirty="0" smtClean="0"/>
              <a:t>Nutzen</a:t>
            </a:r>
            <a:br>
              <a:rPr lang="de-CH" dirty="0" smtClean="0"/>
            </a:br>
            <a:r>
              <a:rPr lang="de-CH" dirty="0" smtClean="0"/>
              <a:t>- kein Beitrag bei </a:t>
            </a:r>
            <a:r>
              <a:rPr lang="de-CH" dirty="0"/>
              <a:t>unbedeutendem </a:t>
            </a:r>
            <a:r>
              <a:rPr lang="de-CH" dirty="0" smtClean="0"/>
              <a:t>Nutzen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82640"/>
              </p:ext>
            </p:extLst>
          </p:nvPr>
        </p:nvGraphicFramePr>
        <p:xfrm>
          <a:off x="683568" y="3084544"/>
          <a:ext cx="7942635" cy="264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4544">
                  <a:extLst>
                    <a:ext uri="{9D8B030D-6E8A-4147-A177-3AD203B41FA5}">
                      <a16:colId xmlns:a16="http://schemas.microsoft.com/office/drawing/2014/main" val="2268691233"/>
                    </a:ext>
                  </a:extLst>
                </a:gridCol>
                <a:gridCol w="4058091">
                  <a:extLst>
                    <a:ext uri="{9D8B030D-6E8A-4147-A177-3AD203B41FA5}">
                      <a16:colId xmlns:a16="http://schemas.microsoft.com/office/drawing/2014/main" val="1104319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Kriterium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Messgrösse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635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Besucherfrequenz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(viele Besucher/Nutzer)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Gästenachfrage,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Auslastung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431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Öffentliche Zugänglichkeit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Anzahl Nutzergruppen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Betriebstage pro Jahr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Allgemeine Öffnungszeiten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873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Einmaligkeit/Leuchtturm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(keine vergleichbaren Angebote in Uri)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Existenz ähnlicher/gleicher Infrastrukturen/Angebote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363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Auswirkungen auf Wirtschaft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(wirtschaftlicher Nutzen)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Anzahl Arbeitsplätze; indirekte Wertschöpfung (Restaurants, Aufträge an Dritte etc.)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91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Beitrag zu Standortqualität/Image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(positive Wahrnehmung ausserhalb Uri)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Hoher positiver Bekanntheitsgrad, auch ausserhalb von Uri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953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Besonderer Beitrag in allgemeinem öffentlichen Interesse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Gemeint ist ein Beitrag in öffentlichem 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  <a:effectLst/>
                        </a:rPr>
                        <a:t>Interesse </a:t>
                      </a: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(z. B. Beitrag zur Bildung, Volksgesundheit, Familienförderung etc.)</a:t>
                      </a:r>
                      <a:endParaRPr lang="de-CH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98227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4713" y="1441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7620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Grundzüge des neuen Gesetzes (3/8)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16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4627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buNone/>
            </a:pPr>
            <a:r>
              <a:rPr lang="de-CH" b="1" dirty="0" smtClean="0"/>
              <a:t>Art des Beitrags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abhängig von der Beitragshöhe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dirty="0" smtClean="0"/>
              <a:t>- Bei einem Beitrag unter </a:t>
            </a:r>
            <a:r>
              <a:rPr lang="de-CH" dirty="0"/>
              <a:t>300 000 Franken erfolgen 50 Prozent 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  und </a:t>
            </a:r>
            <a:r>
              <a:rPr lang="de-CH" dirty="0"/>
              <a:t>der Rest als zinsfreies Darlehen, amortisierbar über maximal 5 Jahre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- Bei </a:t>
            </a:r>
            <a:r>
              <a:rPr lang="de-CH" dirty="0"/>
              <a:t>einem Beitrag von 300 000 bis 500 000 Franken erfolgen 50 Prozent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  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> und der Rest als zinsfreies Darlehen, amortisierbar </a:t>
            </a:r>
            <a:r>
              <a:rPr lang="de-CH" dirty="0" smtClean="0"/>
              <a:t>über</a:t>
            </a:r>
            <a:br>
              <a:rPr lang="de-CH" dirty="0" smtClean="0"/>
            </a:br>
            <a:r>
              <a:rPr lang="de-CH" dirty="0" smtClean="0"/>
              <a:t>  </a:t>
            </a:r>
            <a:r>
              <a:rPr lang="de-CH" dirty="0"/>
              <a:t>maximal 10 Jahre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- Bei </a:t>
            </a:r>
            <a:r>
              <a:rPr lang="de-CH" dirty="0"/>
              <a:t>einem Betrag über 500 000 Franken erfolgen 50 Prozent, aber </a:t>
            </a:r>
            <a:r>
              <a:rPr lang="de-CH" dirty="0" smtClean="0"/>
              <a:t>maximal</a:t>
            </a:r>
            <a:br>
              <a:rPr lang="de-CH" dirty="0" smtClean="0"/>
            </a:br>
            <a:r>
              <a:rPr lang="de-CH" dirty="0" smtClean="0"/>
              <a:t>  </a:t>
            </a:r>
            <a:r>
              <a:rPr lang="de-CH" dirty="0"/>
              <a:t>500 000 Franken, 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> und der Rest als zinsfreies Darlehen</a:t>
            </a:r>
            <a:r>
              <a:rPr lang="de-CH" dirty="0" smtClean="0"/>
              <a:t>,</a:t>
            </a:r>
            <a:br>
              <a:rPr lang="de-CH" dirty="0" smtClean="0"/>
            </a:br>
            <a:r>
              <a:rPr lang="de-CH" dirty="0" smtClean="0"/>
              <a:t>  </a:t>
            </a:r>
            <a:r>
              <a:rPr lang="de-CH" dirty="0"/>
              <a:t>amortisierbar über maximal 20 Jahre</a:t>
            </a:r>
            <a:r>
              <a:rPr lang="de-CH" dirty="0" smtClean="0"/>
              <a:t>.</a:t>
            </a:r>
          </a:p>
          <a:p>
            <a:pPr>
              <a:buClrTx/>
              <a:buNone/>
            </a:pPr>
            <a:r>
              <a:rPr lang="de-CH" b="1" dirty="0" smtClean="0"/>
              <a:t>Finanzierung des Beitrags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A-fonds-</a:t>
            </a:r>
            <a:r>
              <a:rPr lang="de-CH" dirty="0" err="1" smtClean="0"/>
              <a:t>perdu</a:t>
            </a:r>
            <a:r>
              <a:rPr lang="de-CH" dirty="0" smtClean="0"/>
              <a:t>-Beitrag: Kanton und Gemeinden je hälftig</a:t>
            </a:r>
            <a:br>
              <a:rPr lang="de-CH" dirty="0" smtClean="0"/>
            </a:br>
            <a:r>
              <a:rPr lang="de-CH" dirty="0" smtClean="0"/>
              <a:t>(Aufteilung des Gemeindebeitrags auf die einzelnen Gemeinden:</a:t>
            </a:r>
            <a:br>
              <a:rPr lang="de-CH" dirty="0" smtClean="0"/>
            </a:br>
            <a:r>
              <a:rPr lang="de-CH" dirty="0" smtClean="0"/>
              <a:t>im </a:t>
            </a:r>
            <a:r>
              <a:rPr lang="de-CH" dirty="0"/>
              <a:t>Verhältnis der ständigen </a:t>
            </a:r>
            <a:r>
              <a:rPr lang="de-CH" dirty="0" smtClean="0"/>
              <a:t>Wohnbevölkerung) 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Zinsfreie Darlehen: Kanton</a:t>
            </a:r>
            <a:endParaRPr lang="de-CH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4713" y="1441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6657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Grundzüge des neuen Gesetzes (4/8)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17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32778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buNone/>
            </a:pPr>
            <a:r>
              <a:rPr lang="de-CH" b="1" dirty="0" smtClean="0"/>
              <a:t>Sicherung der Finanzierung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Ein Beitrag ist nur möglich, wenn die Finanzierung der Gesamtkosten gesichert ist.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Ist die </a:t>
            </a:r>
            <a:r>
              <a:rPr lang="de-CH" dirty="0"/>
              <a:t>Finanzierung der </a:t>
            </a:r>
            <a:r>
              <a:rPr lang="de-CH" dirty="0" smtClean="0"/>
              <a:t>Gesamtkosten nicht gesichert, kann allenfalls </a:t>
            </a:r>
            <a:r>
              <a:rPr lang="de-CH" dirty="0"/>
              <a:t>eine separate Vorlage </a:t>
            </a:r>
            <a:r>
              <a:rPr lang="de-CH" dirty="0" smtClean="0"/>
              <a:t>ausgearbeitet werden. In einem solchen Fall sind die </a:t>
            </a:r>
            <a:r>
              <a:rPr lang="de-CH" dirty="0"/>
              <a:t>Beiträge von Bund, Kanton und Gemeinden </a:t>
            </a:r>
            <a:r>
              <a:rPr lang="de-CH" dirty="0" smtClean="0"/>
              <a:t>separat </a:t>
            </a:r>
            <a:r>
              <a:rPr lang="de-CH" dirty="0"/>
              <a:t>zu verhandeln (Beispiel: Schwimmbad Altdorf</a:t>
            </a:r>
            <a:r>
              <a:rPr lang="de-CH" dirty="0" smtClean="0"/>
              <a:t>). Aber: Falls </a:t>
            </a:r>
            <a:r>
              <a:rPr lang="de-CH" dirty="0"/>
              <a:t>sich die betreffende Infrastruktur im Eigentum einer Gemeinde befindet, erhält das Projekt von der öffentlichen Hand (Bund, Kanton, und Gemeinden insgesamt) genau den A-fonds-</a:t>
            </a:r>
            <a:r>
              <a:rPr lang="de-CH" dirty="0" err="1"/>
              <a:t>perdu</a:t>
            </a:r>
            <a:r>
              <a:rPr lang="de-CH" dirty="0"/>
              <a:t>-Beitrag, den es im Rahmen des </a:t>
            </a:r>
            <a:r>
              <a:rPr lang="de-CH" dirty="0" smtClean="0"/>
              <a:t>Gesetzes erhalten </a:t>
            </a:r>
            <a:r>
              <a:rPr lang="de-CH" dirty="0"/>
              <a:t>hätte</a:t>
            </a:r>
            <a:r>
              <a:rPr lang="de-CH" dirty="0" smtClean="0"/>
              <a:t>.</a:t>
            </a:r>
            <a:endParaRPr lang="de-CH" dirty="0"/>
          </a:p>
          <a:p>
            <a:pPr lvl="0">
              <a:buClrTx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3529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/>
              <a:t>Grundzüge des neuen Gesetzes </a:t>
            </a:r>
            <a:r>
              <a:rPr lang="de-CH" altLang="de-DE" dirty="0" smtClean="0"/>
              <a:t>(5/8)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18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2517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Flussdiagramm</a:t>
            </a:r>
          </a:p>
          <a:p>
            <a:pPr>
              <a:buClrTx/>
              <a:buNone/>
            </a:pPr>
            <a:endParaRPr lang="de-CH" b="1" dirty="0">
              <a:solidFill>
                <a:schemeClr val="bg1">
                  <a:lumMod val="10000"/>
                </a:schemeClr>
              </a:solidFill>
            </a:endParaRPr>
          </a:p>
          <a:p>
            <a:pPr marL="3657600" lvl="8" indent="0">
              <a:buNone/>
            </a:pPr>
            <a:r>
              <a:rPr lang="de-CH" dirty="0" smtClean="0"/>
              <a:t>Beitragsmodell mit </a:t>
            </a:r>
            <a:r>
              <a:rPr lang="de-CH" b="1" dirty="0"/>
              <a:t>sechs Stellschrauben</a:t>
            </a:r>
            <a:r>
              <a:rPr lang="de-CH" b="1" dirty="0" smtClean="0"/>
              <a:t>:</a:t>
            </a:r>
            <a:br>
              <a:rPr lang="de-CH" b="1" dirty="0" smtClean="0"/>
            </a:br>
            <a:r>
              <a:rPr lang="de-CH" b="1" dirty="0" smtClean="0"/>
              <a:t>- </a:t>
            </a:r>
            <a:r>
              <a:rPr lang="de-CH" dirty="0" smtClean="0"/>
              <a:t>Kriterien </a:t>
            </a:r>
            <a:r>
              <a:rPr lang="de-CH" dirty="0"/>
              <a:t>für </a:t>
            </a:r>
            <a:r>
              <a:rPr lang="de-CH" dirty="0" smtClean="0"/>
              <a:t>Beitragsberechtigung</a:t>
            </a:r>
            <a:br>
              <a:rPr lang="de-CH" dirty="0" smtClean="0"/>
            </a:br>
            <a:r>
              <a:rPr lang="de-CH" dirty="0" smtClean="0"/>
              <a:t>- </a:t>
            </a:r>
            <a:r>
              <a:rPr lang="de-CH" dirty="0"/>
              <a:t>Aufgliederung des </a:t>
            </a:r>
            <a:r>
              <a:rPr lang="de-CH" dirty="0" smtClean="0"/>
              <a:t>Nutzens</a:t>
            </a:r>
            <a:br>
              <a:rPr lang="de-CH" dirty="0" smtClean="0"/>
            </a:br>
            <a:r>
              <a:rPr lang="de-CH" dirty="0" smtClean="0"/>
              <a:t>- </a:t>
            </a:r>
            <a:r>
              <a:rPr lang="de-CH" dirty="0"/>
              <a:t>Höhe der Beiträge nach </a:t>
            </a:r>
            <a:r>
              <a:rPr lang="de-CH" dirty="0" smtClean="0"/>
              <a:t>Nutzen</a:t>
            </a:r>
            <a:br>
              <a:rPr lang="de-CH" dirty="0" smtClean="0"/>
            </a:br>
            <a:r>
              <a:rPr lang="de-CH" dirty="0" smtClean="0"/>
              <a:t>- Finanzierungsmix (</a:t>
            </a:r>
            <a:r>
              <a:rPr lang="de-CH" dirty="0"/>
              <a:t>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>, Darlehen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de-CH" dirty="0" smtClean="0"/>
              <a:t>- </a:t>
            </a:r>
            <a:r>
              <a:rPr lang="de-CH" dirty="0"/>
              <a:t>Kostenteiler </a:t>
            </a:r>
            <a:r>
              <a:rPr lang="de-CH" dirty="0" smtClean="0"/>
              <a:t>Kanton/Gemeinden</a:t>
            </a:r>
            <a:br>
              <a:rPr lang="de-CH" dirty="0" smtClean="0"/>
            </a:br>
            <a:r>
              <a:rPr lang="de-CH" dirty="0" smtClean="0"/>
              <a:t>- </a:t>
            </a:r>
            <a:r>
              <a:rPr lang="de-CH" dirty="0"/>
              <a:t>Kostenteiler innerhalb der </a:t>
            </a:r>
            <a:r>
              <a:rPr lang="de-CH" dirty="0" smtClean="0"/>
              <a:t>Gemeinden</a:t>
            </a:r>
            <a:endParaRPr lang="de-CH" b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" name="Grafik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5" y="1628800"/>
            <a:ext cx="3221915" cy="42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3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/>
              <a:t>Grundzüge des neuen Gesetzes </a:t>
            </a:r>
            <a:r>
              <a:rPr lang="de-CH" altLang="de-DE" dirty="0" smtClean="0"/>
              <a:t>(6/8)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19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1857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Beispiel 1: Verein renoviert breit nachgefragtes Museum für CHF 400 000</a:t>
            </a:r>
            <a:endParaRPr lang="de-CH" b="1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Projektnutzen: </a:t>
            </a:r>
            <a:r>
              <a:rPr lang="de-CH" b="1" dirty="0"/>
              <a:t>hoch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daher: Gesamtkosten mal </a:t>
            </a:r>
            <a:r>
              <a:rPr lang="de-CH" b="1" dirty="0"/>
              <a:t>0,8</a:t>
            </a:r>
            <a:r>
              <a:rPr lang="de-CH" dirty="0"/>
              <a:t> = </a:t>
            </a:r>
            <a:r>
              <a:rPr lang="de-CH" b="1" dirty="0"/>
              <a:t>CHF </a:t>
            </a:r>
            <a:r>
              <a:rPr lang="de-CH" b="1" dirty="0" smtClean="0"/>
              <a:t>320 000</a:t>
            </a:r>
            <a:r>
              <a:rPr lang="de-CH" b="1" dirty="0"/>
              <a:t/>
            </a:r>
            <a:br>
              <a:rPr lang="de-CH" b="1" dirty="0"/>
            </a:br>
            <a:r>
              <a:rPr lang="de-CH" dirty="0"/>
              <a:t>             als Finanzierungsbeitrag der öffentlichen Hand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Finanzierungsbeitrag </a:t>
            </a:r>
            <a:r>
              <a:rPr lang="de-CH" b="1" dirty="0"/>
              <a:t>grösser als CHF 0,3 Mio.</a:t>
            </a:r>
            <a:r>
              <a:rPr lang="de-CH" dirty="0"/>
              <a:t> und </a:t>
            </a:r>
            <a:r>
              <a:rPr lang="de-CH" b="1" dirty="0" smtClean="0"/>
              <a:t>kleiner als </a:t>
            </a:r>
            <a:r>
              <a:rPr lang="de-CH" b="1" dirty="0"/>
              <a:t>CHF 0,5 Mio.</a:t>
            </a:r>
            <a:br>
              <a:rPr lang="de-CH" b="1" dirty="0"/>
            </a:br>
            <a:r>
              <a:rPr lang="de-CH" dirty="0"/>
              <a:t>daher: 50% des Finanzierungsbeitrags, maximal CHF </a:t>
            </a:r>
            <a:r>
              <a:rPr lang="de-CH" dirty="0" smtClean="0"/>
              <a:t>250</a:t>
            </a:r>
            <a:r>
              <a:rPr lang="de-CH" dirty="0"/>
              <a:t> 000, 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             </a:t>
            </a:r>
            <a:r>
              <a:rPr lang="de-CH" b="1" dirty="0"/>
              <a:t>= CHF </a:t>
            </a:r>
            <a:r>
              <a:rPr lang="de-CH" b="1" dirty="0" smtClean="0"/>
              <a:t>160 </a:t>
            </a:r>
            <a:r>
              <a:rPr lang="de-CH" b="1" dirty="0"/>
              <a:t>000 à </a:t>
            </a:r>
            <a:r>
              <a:rPr lang="de-CH" b="1" dirty="0" err="1"/>
              <a:t>fonds</a:t>
            </a:r>
            <a:r>
              <a:rPr lang="de-CH" b="1" dirty="0"/>
              <a:t> </a:t>
            </a:r>
            <a:r>
              <a:rPr lang="de-CH" b="1" dirty="0" err="1"/>
              <a:t>perdu</a:t>
            </a:r>
            <a:r>
              <a:rPr lang="de-CH" b="1" dirty="0"/>
              <a:t/>
            </a:r>
            <a:br>
              <a:rPr lang="de-CH" b="1" dirty="0"/>
            </a:br>
            <a:r>
              <a:rPr lang="de-CH" b="1" dirty="0"/>
              <a:t>             </a:t>
            </a:r>
            <a:r>
              <a:rPr lang="de-CH" dirty="0"/>
              <a:t>Rest des Finanzierungsbeitrags als zinsfreies Darlehen</a:t>
            </a:r>
            <a:br>
              <a:rPr lang="de-CH" dirty="0"/>
            </a:br>
            <a:r>
              <a:rPr lang="de-CH" dirty="0"/>
              <a:t>             = </a:t>
            </a:r>
            <a:r>
              <a:rPr lang="de-CH" b="1" dirty="0"/>
              <a:t>CHF </a:t>
            </a:r>
            <a:r>
              <a:rPr lang="de-CH" b="1" dirty="0" smtClean="0"/>
              <a:t>160 </a:t>
            </a:r>
            <a:r>
              <a:rPr lang="de-CH" b="1" dirty="0"/>
              <a:t>000 zinsfreies Darlehen </a:t>
            </a:r>
            <a:r>
              <a:rPr lang="de-CH" dirty="0"/>
              <a:t>(amortisierbar: maximal </a:t>
            </a:r>
            <a:r>
              <a:rPr lang="de-CH" dirty="0" smtClean="0"/>
              <a:t>10 </a:t>
            </a:r>
            <a:r>
              <a:rPr lang="de-CH" dirty="0"/>
              <a:t>Jahre)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Aufteilung A-fonds-</a:t>
            </a:r>
            <a:r>
              <a:rPr lang="de-CH" dirty="0" err="1"/>
              <a:t>perdu</a:t>
            </a:r>
            <a:r>
              <a:rPr lang="de-CH" dirty="0"/>
              <a:t>-Beitrag je hälftig auf Kanton und Gemeinden:</a:t>
            </a:r>
            <a:br>
              <a:rPr lang="de-CH" dirty="0"/>
            </a:br>
            <a:r>
              <a:rPr lang="de-CH" b="1" dirty="0"/>
              <a:t>Kanton: CHF </a:t>
            </a:r>
            <a:r>
              <a:rPr lang="de-CH" b="1" dirty="0" smtClean="0"/>
              <a:t>80 </a:t>
            </a:r>
            <a:r>
              <a:rPr lang="de-CH" b="1" dirty="0"/>
              <a:t>000 à </a:t>
            </a:r>
            <a:r>
              <a:rPr lang="de-CH" b="1" dirty="0" err="1"/>
              <a:t>fonds</a:t>
            </a:r>
            <a:r>
              <a:rPr lang="de-CH" b="1" dirty="0"/>
              <a:t> </a:t>
            </a:r>
            <a:r>
              <a:rPr lang="de-CH" b="1" dirty="0" err="1"/>
              <a:t>perdu</a:t>
            </a:r>
            <a:r>
              <a:rPr lang="de-CH" b="1" dirty="0"/>
              <a:t> </a:t>
            </a:r>
            <a:r>
              <a:rPr lang="de-CH" dirty="0"/>
              <a:t>plus </a:t>
            </a:r>
            <a:r>
              <a:rPr lang="de-CH" b="1" dirty="0"/>
              <a:t>Kosten für zinsfreies Darlehen</a:t>
            </a:r>
            <a:r>
              <a:rPr lang="de-CH" dirty="0"/>
              <a:t/>
            </a:r>
            <a:br>
              <a:rPr lang="de-CH" dirty="0"/>
            </a:br>
            <a:r>
              <a:rPr lang="de-CH" b="1" dirty="0"/>
              <a:t>Gemeinden: CHF </a:t>
            </a:r>
            <a:r>
              <a:rPr lang="de-CH" b="1" dirty="0" smtClean="0"/>
              <a:t>80 </a:t>
            </a:r>
            <a:r>
              <a:rPr lang="de-CH" b="1" dirty="0"/>
              <a:t>000 à </a:t>
            </a:r>
            <a:r>
              <a:rPr lang="de-CH" b="1" dirty="0" err="1"/>
              <a:t>fonds</a:t>
            </a:r>
            <a:r>
              <a:rPr lang="de-CH" b="1" dirty="0"/>
              <a:t> </a:t>
            </a:r>
            <a:r>
              <a:rPr lang="de-CH" b="1" dirty="0" err="1"/>
              <a:t>perdu</a:t>
            </a:r>
            <a:r>
              <a:rPr lang="de-CH" dirty="0"/>
              <a:t> (= CHF </a:t>
            </a:r>
            <a:r>
              <a:rPr lang="de-CH" dirty="0" smtClean="0"/>
              <a:t>2,20 pro </a:t>
            </a:r>
            <a:r>
              <a:rPr lang="de-CH" dirty="0"/>
              <a:t>Kopf)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Finanzierung </a:t>
            </a:r>
            <a:r>
              <a:rPr lang="de-CH" b="1" dirty="0"/>
              <a:t>Restbetrag von CHF </a:t>
            </a:r>
            <a:r>
              <a:rPr lang="de-CH" b="1" dirty="0" smtClean="0"/>
              <a:t>80 </a:t>
            </a:r>
            <a:r>
              <a:rPr lang="de-CH" b="1" dirty="0"/>
              <a:t>000 </a:t>
            </a:r>
            <a:r>
              <a:rPr lang="de-CH" dirty="0"/>
              <a:t>(= CHF </a:t>
            </a:r>
            <a:r>
              <a:rPr lang="de-CH" dirty="0" smtClean="0"/>
              <a:t>0,4 </a:t>
            </a:r>
            <a:r>
              <a:rPr lang="de-CH" dirty="0"/>
              <a:t>Mio. minus CHF </a:t>
            </a:r>
            <a:r>
              <a:rPr lang="de-CH" dirty="0" smtClean="0"/>
              <a:t>0,32 </a:t>
            </a:r>
            <a:r>
              <a:rPr lang="de-CH" dirty="0"/>
              <a:t>Mio</a:t>
            </a:r>
            <a:r>
              <a:rPr lang="de-CH" dirty="0" smtClean="0"/>
              <a:t>.): Aus Eigenmitteln Verein und Spenden/Sponsoring.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276977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9997" y="1196752"/>
            <a:ext cx="8424000" cy="2046714"/>
          </a:xfrm>
        </p:spPr>
        <p:txBody>
          <a:bodyPr>
            <a:spAutoFit/>
          </a:bodyPr>
          <a:lstStyle/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Ausgangslage</a:t>
            </a:r>
            <a:endParaRPr lang="de-CH" dirty="0">
              <a:solidFill>
                <a:schemeClr val="bg1">
                  <a:lumMod val="10000"/>
                </a:schemeClr>
              </a:solidFill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Darstellung des geltenden Regimes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Grundzüge des neuen Gesetzes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Finanzielle Wirkungen</a:t>
            </a:r>
            <a:endParaRPr lang="de-CH" dirty="0">
              <a:solidFill>
                <a:schemeClr val="bg1">
                  <a:lumMod val="10000"/>
                </a:schemeClr>
              </a:solidFill>
            </a:endParaRP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Folgerungen und weiteres Vorgehen</a:t>
            </a:r>
          </a:p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Fragen/Diskussion</a:t>
            </a:r>
            <a:endParaRPr lang="de-CH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3850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/>
              <a:t>Grundzüge des neuen Gesetzes </a:t>
            </a:r>
            <a:r>
              <a:rPr lang="de-CH" altLang="de-DE" dirty="0" smtClean="0"/>
              <a:t>(7/8)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20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4627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Beispiel 2: Gemeinde X renoviert multifunktionale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Sportanlage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für CHF 1,5 Mio.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Projektnutzen</a:t>
            </a:r>
            <a:r>
              <a:rPr lang="de-CH" dirty="0"/>
              <a:t>: </a:t>
            </a:r>
            <a:r>
              <a:rPr lang="de-CH" b="1" dirty="0" smtClean="0"/>
              <a:t>hoch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daher: Gesamtkosten mal </a:t>
            </a:r>
            <a:r>
              <a:rPr lang="de-CH" b="1" dirty="0" smtClean="0"/>
              <a:t>0,8</a:t>
            </a:r>
            <a:r>
              <a:rPr lang="de-CH" dirty="0" smtClean="0"/>
              <a:t> = </a:t>
            </a:r>
            <a:r>
              <a:rPr lang="de-CH" b="1" dirty="0" smtClean="0"/>
              <a:t>CHF 1,2 Mio.</a:t>
            </a:r>
            <a:br>
              <a:rPr lang="de-CH" b="1" dirty="0" smtClean="0"/>
            </a:br>
            <a:r>
              <a:rPr lang="de-CH" dirty="0" smtClean="0"/>
              <a:t>             als Finanzierungsbeitrag der öffentlichen Hand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Finanzierungsbeitrag </a:t>
            </a:r>
            <a:r>
              <a:rPr lang="de-CH" b="1" dirty="0" smtClean="0"/>
              <a:t>grösser als CHF 0,3 Mio.</a:t>
            </a:r>
            <a:r>
              <a:rPr lang="de-CH" dirty="0" smtClean="0"/>
              <a:t> und </a:t>
            </a:r>
            <a:r>
              <a:rPr lang="de-CH" b="1" dirty="0" smtClean="0"/>
              <a:t>grösser als CHF 0,5 Mio.</a:t>
            </a:r>
            <a:br>
              <a:rPr lang="de-CH" b="1" dirty="0" smtClean="0"/>
            </a:br>
            <a:r>
              <a:rPr lang="de-CH" dirty="0" smtClean="0"/>
              <a:t>daher: 50% des Finanzierungsbeitrags, maximal CHF 500</a:t>
            </a:r>
            <a:r>
              <a:rPr lang="de-CH" dirty="0"/>
              <a:t> </a:t>
            </a:r>
            <a:r>
              <a:rPr lang="de-CH" dirty="0" smtClean="0"/>
              <a:t>000, </a:t>
            </a:r>
            <a:r>
              <a:rPr lang="de-CH" dirty="0"/>
              <a:t>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 smtClean="0"/>
              <a:t>perdu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             </a:t>
            </a:r>
            <a:r>
              <a:rPr lang="de-CH" b="1" dirty="0" smtClean="0"/>
              <a:t>= CHF 500 000 à </a:t>
            </a:r>
            <a:r>
              <a:rPr lang="de-CH" b="1" dirty="0" err="1" smtClean="0"/>
              <a:t>fonds</a:t>
            </a:r>
            <a:r>
              <a:rPr lang="de-CH" b="1" dirty="0" smtClean="0"/>
              <a:t> </a:t>
            </a:r>
            <a:r>
              <a:rPr lang="de-CH" b="1" dirty="0" err="1" smtClean="0"/>
              <a:t>perdu</a:t>
            </a:r>
            <a:r>
              <a:rPr lang="de-CH" b="1" dirty="0"/>
              <a:t/>
            </a:r>
            <a:br>
              <a:rPr lang="de-CH" b="1" dirty="0"/>
            </a:br>
            <a:r>
              <a:rPr lang="de-CH" b="1" dirty="0" smtClean="0"/>
              <a:t>             </a:t>
            </a:r>
            <a:r>
              <a:rPr lang="de-CH" dirty="0" smtClean="0"/>
              <a:t>Rest des Finanzierungsbeitrags als </a:t>
            </a:r>
            <a:r>
              <a:rPr lang="de-CH" dirty="0"/>
              <a:t>zinsfreies </a:t>
            </a:r>
            <a:r>
              <a:rPr lang="de-CH" dirty="0" smtClean="0"/>
              <a:t>Darlehen</a:t>
            </a:r>
            <a:br>
              <a:rPr lang="de-CH" dirty="0" smtClean="0"/>
            </a:br>
            <a:r>
              <a:rPr lang="de-CH" dirty="0" smtClean="0"/>
              <a:t>             = </a:t>
            </a:r>
            <a:r>
              <a:rPr lang="de-CH" b="1" dirty="0" smtClean="0"/>
              <a:t>CHF 700 000 zinsfreies Darlehen </a:t>
            </a:r>
            <a:r>
              <a:rPr lang="de-CH" dirty="0" smtClean="0"/>
              <a:t>(amortisierbar: </a:t>
            </a:r>
            <a:r>
              <a:rPr lang="de-CH" dirty="0"/>
              <a:t>maximal 20 </a:t>
            </a:r>
            <a:r>
              <a:rPr lang="de-CH" dirty="0" smtClean="0"/>
              <a:t>Jahre)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Aufteilung A-fonds-</a:t>
            </a:r>
            <a:r>
              <a:rPr lang="de-CH" dirty="0" err="1" smtClean="0"/>
              <a:t>perdu</a:t>
            </a:r>
            <a:r>
              <a:rPr lang="de-CH" dirty="0" smtClean="0"/>
              <a:t>-Beitrag je hälftig auf Kanton und Gemeinden:</a:t>
            </a:r>
            <a:br>
              <a:rPr lang="de-CH" dirty="0" smtClean="0"/>
            </a:br>
            <a:r>
              <a:rPr lang="de-CH" b="1" dirty="0" smtClean="0"/>
              <a:t>Kanton: CHF 250 000 à </a:t>
            </a:r>
            <a:r>
              <a:rPr lang="de-CH" b="1" dirty="0" err="1" smtClean="0"/>
              <a:t>fonds</a:t>
            </a:r>
            <a:r>
              <a:rPr lang="de-CH" b="1" dirty="0" smtClean="0"/>
              <a:t> </a:t>
            </a:r>
            <a:r>
              <a:rPr lang="de-CH" b="1" dirty="0" err="1" smtClean="0"/>
              <a:t>perdu</a:t>
            </a:r>
            <a:r>
              <a:rPr lang="de-CH" b="1" dirty="0" smtClean="0"/>
              <a:t> </a:t>
            </a:r>
            <a:r>
              <a:rPr lang="de-CH" dirty="0" smtClean="0"/>
              <a:t>plus </a:t>
            </a:r>
            <a:r>
              <a:rPr lang="de-CH" b="1" dirty="0" smtClean="0"/>
              <a:t>Kosten für zinsfreies Darlehen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b="1" dirty="0" smtClean="0"/>
              <a:t>Gemeinden: CHF 250 000 à </a:t>
            </a:r>
            <a:r>
              <a:rPr lang="de-CH" b="1" dirty="0" err="1" smtClean="0"/>
              <a:t>fonds</a:t>
            </a:r>
            <a:r>
              <a:rPr lang="de-CH" b="1" dirty="0" smtClean="0"/>
              <a:t> </a:t>
            </a:r>
            <a:r>
              <a:rPr lang="de-CH" b="1" dirty="0" err="1" smtClean="0"/>
              <a:t>perdu</a:t>
            </a:r>
            <a:r>
              <a:rPr lang="de-CH" dirty="0" smtClean="0"/>
              <a:t> (= CHF 6,89 pro Kopf)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Finanzierung </a:t>
            </a:r>
            <a:r>
              <a:rPr lang="de-CH" b="1" dirty="0" smtClean="0"/>
              <a:t>Restbetrag von CHF 300 000 </a:t>
            </a:r>
            <a:r>
              <a:rPr lang="de-CH" dirty="0" smtClean="0"/>
              <a:t>(= CHF 1,5 Mio. minus CHF 1,2 Mio.): Da sich </a:t>
            </a:r>
            <a:r>
              <a:rPr lang="de-CH" smtClean="0"/>
              <a:t>die </a:t>
            </a:r>
            <a:r>
              <a:rPr lang="de-CH" smtClean="0"/>
              <a:t>Sportanlage </a:t>
            </a:r>
            <a:r>
              <a:rPr lang="de-CH" dirty="0"/>
              <a:t>im Eigentum einer </a:t>
            </a:r>
            <a:r>
              <a:rPr lang="de-CH" dirty="0" smtClean="0"/>
              <a:t>Gemeinde befindet, muss die Gemeinde X für den Restbetrag aufkommen.</a:t>
            </a:r>
            <a:endParaRPr lang="de-CH" b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997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/>
              <a:t>Grundzüge des neuen Gesetzes </a:t>
            </a:r>
            <a:r>
              <a:rPr lang="de-CH" altLang="de-DE" dirty="0" smtClean="0"/>
              <a:t>(8/8)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21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1857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Beispiel 3: Verein baut Spiel- und Begegnungsplatz für CHF 12 000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Projektnutzen: </a:t>
            </a:r>
            <a:r>
              <a:rPr lang="de-CH" b="1" dirty="0" smtClean="0"/>
              <a:t>mittel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daher: Gesamtkosten mal </a:t>
            </a:r>
            <a:r>
              <a:rPr lang="de-CH" b="1" dirty="0" smtClean="0"/>
              <a:t>0,4</a:t>
            </a:r>
            <a:r>
              <a:rPr lang="de-CH" dirty="0" smtClean="0"/>
              <a:t> </a:t>
            </a:r>
            <a:r>
              <a:rPr lang="de-CH" dirty="0"/>
              <a:t>= </a:t>
            </a:r>
            <a:r>
              <a:rPr lang="de-CH" b="1" dirty="0" smtClean="0"/>
              <a:t>CHF 4 800</a:t>
            </a:r>
            <a:r>
              <a:rPr lang="de-CH" b="1" dirty="0"/>
              <a:t/>
            </a:r>
            <a:br>
              <a:rPr lang="de-CH" b="1" dirty="0"/>
            </a:br>
            <a:r>
              <a:rPr lang="de-CH" dirty="0"/>
              <a:t>             als Finanzierungsbeitrag der öffentlichen Hand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Finanzierungsbeitrag </a:t>
            </a:r>
            <a:r>
              <a:rPr lang="de-CH" b="1" dirty="0" smtClean="0"/>
              <a:t>kleiner als </a:t>
            </a:r>
            <a:r>
              <a:rPr lang="de-CH" b="1" dirty="0"/>
              <a:t>CHF 0,3 Mio</a:t>
            </a:r>
            <a:r>
              <a:rPr lang="de-CH" b="1" dirty="0" smtClean="0"/>
              <a:t>.</a:t>
            </a:r>
            <a:r>
              <a:rPr lang="de-CH" b="1" dirty="0"/>
              <a:t/>
            </a:r>
            <a:br>
              <a:rPr lang="de-CH" b="1" dirty="0"/>
            </a:br>
            <a:r>
              <a:rPr lang="de-CH" dirty="0"/>
              <a:t>daher: 50% des Finanzierungsbeitrags, maximal CHF </a:t>
            </a:r>
            <a:r>
              <a:rPr lang="de-CH" dirty="0" smtClean="0"/>
              <a:t>150</a:t>
            </a:r>
            <a:r>
              <a:rPr lang="de-CH" dirty="0"/>
              <a:t> 000, 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             </a:t>
            </a:r>
            <a:r>
              <a:rPr lang="de-CH" b="1" dirty="0"/>
              <a:t>= CHF </a:t>
            </a:r>
            <a:r>
              <a:rPr lang="de-CH" b="1" dirty="0" smtClean="0"/>
              <a:t>2 400 </a:t>
            </a:r>
            <a:r>
              <a:rPr lang="de-CH" b="1" dirty="0"/>
              <a:t>à </a:t>
            </a:r>
            <a:r>
              <a:rPr lang="de-CH" b="1" dirty="0" err="1"/>
              <a:t>fonds</a:t>
            </a:r>
            <a:r>
              <a:rPr lang="de-CH" b="1" dirty="0"/>
              <a:t> </a:t>
            </a:r>
            <a:r>
              <a:rPr lang="de-CH" b="1" dirty="0" err="1"/>
              <a:t>perdu</a:t>
            </a:r>
            <a:r>
              <a:rPr lang="de-CH" b="1" dirty="0"/>
              <a:t/>
            </a:r>
            <a:br>
              <a:rPr lang="de-CH" b="1" dirty="0"/>
            </a:br>
            <a:r>
              <a:rPr lang="de-CH" b="1" dirty="0"/>
              <a:t>             </a:t>
            </a:r>
            <a:r>
              <a:rPr lang="de-CH" dirty="0"/>
              <a:t>Rest des Finanzierungsbeitrags als zinsfreies Darlehen</a:t>
            </a:r>
            <a:br>
              <a:rPr lang="de-CH" dirty="0"/>
            </a:br>
            <a:r>
              <a:rPr lang="de-CH" dirty="0"/>
              <a:t>             = </a:t>
            </a:r>
            <a:r>
              <a:rPr lang="de-CH" b="1" dirty="0"/>
              <a:t>CHF </a:t>
            </a:r>
            <a:r>
              <a:rPr lang="de-CH" b="1" dirty="0" smtClean="0"/>
              <a:t>2 400 </a:t>
            </a:r>
            <a:r>
              <a:rPr lang="de-CH" b="1" dirty="0"/>
              <a:t>zinsfreies Darlehen </a:t>
            </a:r>
            <a:r>
              <a:rPr lang="de-CH" dirty="0"/>
              <a:t>(amortisierbar: maximal </a:t>
            </a:r>
            <a:r>
              <a:rPr lang="de-CH" dirty="0" smtClean="0"/>
              <a:t>5 </a:t>
            </a:r>
            <a:r>
              <a:rPr lang="de-CH" dirty="0"/>
              <a:t>Jahre)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Aufteilung A-fonds-</a:t>
            </a:r>
            <a:r>
              <a:rPr lang="de-CH" dirty="0" err="1"/>
              <a:t>perdu</a:t>
            </a:r>
            <a:r>
              <a:rPr lang="de-CH" dirty="0"/>
              <a:t>-Beitrag je hälftig auf Kanton und Gemeinden:</a:t>
            </a:r>
            <a:br>
              <a:rPr lang="de-CH" dirty="0"/>
            </a:br>
            <a:r>
              <a:rPr lang="de-CH" b="1" dirty="0"/>
              <a:t>Kanton: CHF </a:t>
            </a:r>
            <a:r>
              <a:rPr lang="de-CH" b="1" dirty="0" smtClean="0"/>
              <a:t>1 200 </a:t>
            </a:r>
            <a:r>
              <a:rPr lang="de-CH" b="1" dirty="0"/>
              <a:t>à </a:t>
            </a:r>
            <a:r>
              <a:rPr lang="de-CH" b="1" dirty="0" err="1"/>
              <a:t>fonds</a:t>
            </a:r>
            <a:r>
              <a:rPr lang="de-CH" b="1" dirty="0"/>
              <a:t> </a:t>
            </a:r>
            <a:r>
              <a:rPr lang="de-CH" b="1" dirty="0" err="1"/>
              <a:t>perdu</a:t>
            </a:r>
            <a:r>
              <a:rPr lang="de-CH" b="1" dirty="0"/>
              <a:t> </a:t>
            </a:r>
            <a:r>
              <a:rPr lang="de-CH" dirty="0"/>
              <a:t>plus </a:t>
            </a:r>
            <a:r>
              <a:rPr lang="de-CH" b="1" dirty="0"/>
              <a:t>Kosten für zinsfreies Darlehen</a:t>
            </a:r>
            <a:r>
              <a:rPr lang="de-CH" dirty="0"/>
              <a:t/>
            </a:r>
            <a:br>
              <a:rPr lang="de-CH" dirty="0"/>
            </a:br>
            <a:r>
              <a:rPr lang="de-CH" b="1" dirty="0"/>
              <a:t>Gemeinden: CHF </a:t>
            </a:r>
            <a:r>
              <a:rPr lang="de-CH" b="1" dirty="0" smtClean="0"/>
              <a:t>1 200 </a:t>
            </a:r>
            <a:r>
              <a:rPr lang="de-CH" b="1" dirty="0"/>
              <a:t>à </a:t>
            </a:r>
            <a:r>
              <a:rPr lang="de-CH" b="1" dirty="0" err="1"/>
              <a:t>fonds</a:t>
            </a:r>
            <a:r>
              <a:rPr lang="de-CH" b="1" dirty="0"/>
              <a:t> </a:t>
            </a:r>
            <a:r>
              <a:rPr lang="de-CH" b="1" dirty="0" err="1"/>
              <a:t>perdu</a:t>
            </a:r>
            <a:r>
              <a:rPr lang="de-CH" dirty="0"/>
              <a:t> (= CHF </a:t>
            </a:r>
            <a:r>
              <a:rPr lang="de-CH" dirty="0" smtClean="0"/>
              <a:t>0,03 </a:t>
            </a:r>
            <a:r>
              <a:rPr lang="de-CH" dirty="0"/>
              <a:t>pro Kopf)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Finanzierung </a:t>
            </a:r>
            <a:r>
              <a:rPr lang="de-CH" b="1" dirty="0"/>
              <a:t>Restbetrag von CHF </a:t>
            </a:r>
            <a:r>
              <a:rPr lang="de-CH" b="1" dirty="0" smtClean="0"/>
              <a:t>7 200 </a:t>
            </a:r>
            <a:r>
              <a:rPr lang="de-CH" dirty="0"/>
              <a:t>(= CHF </a:t>
            </a:r>
            <a:r>
              <a:rPr lang="de-CH" dirty="0" smtClean="0"/>
              <a:t>12 000 </a:t>
            </a:r>
            <a:r>
              <a:rPr lang="de-CH" dirty="0"/>
              <a:t>minus CHF </a:t>
            </a:r>
            <a:r>
              <a:rPr lang="de-CH" dirty="0" smtClean="0"/>
              <a:t>4 800):</a:t>
            </a:r>
            <a:br>
              <a:rPr lang="de-CH" dirty="0" smtClean="0"/>
            </a:br>
            <a:r>
              <a:rPr lang="de-CH" dirty="0" smtClean="0"/>
              <a:t>Aus </a:t>
            </a:r>
            <a:r>
              <a:rPr lang="de-CH" dirty="0"/>
              <a:t>Eigenmitteln Verein und Spenden/Sponsoring</a:t>
            </a:r>
            <a:r>
              <a:rPr lang="de-CH" dirty="0" smtClean="0"/>
              <a:t>.</a:t>
            </a:r>
            <a:endParaRPr lang="de-CH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16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Finanzielle Wirkungen (1/3)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22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33965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Modellrechnung zum neuen Beitragsmodell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Betrachtete Jahre: </a:t>
            </a:r>
            <a:r>
              <a:rPr lang="de-CH" b="1" dirty="0"/>
              <a:t>2013 bis 2017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Annahmen: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 Der </a:t>
            </a:r>
            <a:r>
              <a:rPr lang="de-CH" dirty="0"/>
              <a:t>Bund </a:t>
            </a:r>
            <a:r>
              <a:rPr lang="de-CH" dirty="0" smtClean="0"/>
              <a:t>hätte seine </a:t>
            </a:r>
            <a:r>
              <a:rPr lang="de-CH" dirty="0"/>
              <a:t>Beiträge auch im neuen </a:t>
            </a:r>
            <a:r>
              <a:rPr lang="de-CH" dirty="0" smtClean="0"/>
              <a:t>Modell</a:t>
            </a:r>
            <a:br>
              <a:rPr lang="de-CH" dirty="0" smtClean="0"/>
            </a:br>
            <a:r>
              <a:rPr lang="de-CH" dirty="0" smtClean="0"/>
              <a:t>  in </a:t>
            </a:r>
            <a:r>
              <a:rPr lang="de-CH" dirty="0"/>
              <a:t>unveränderter Höhe </a:t>
            </a:r>
            <a:r>
              <a:rPr lang="de-CH" dirty="0" smtClean="0"/>
              <a:t>gewährt.</a:t>
            </a:r>
            <a:br>
              <a:rPr lang="de-CH" dirty="0" smtClean="0"/>
            </a:br>
            <a:r>
              <a:rPr lang="de-CH" dirty="0" smtClean="0"/>
              <a:t>- Die </a:t>
            </a:r>
            <a:r>
              <a:rPr lang="de-CH" dirty="0"/>
              <a:t>Gemeinden </a:t>
            </a:r>
            <a:r>
              <a:rPr lang="de-CH" dirty="0" smtClean="0"/>
              <a:t>hätten die </a:t>
            </a:r>
            <a:r>
              <a:rPr lang="de-CH" dirty="0"/>
              <a:t>Infrastrukturen in ihrem </a:t>
            </a:r>
            <a:r>
              <a:rPr lang="de-CH" dirty="0" smtClean="0"/>
              <a:t>Eigentum</a:t>
            </a:r>
            <a:br>
              <a:rPr lang="de-CH" dirty="0" smtClean="0"/>
            </a:br>
            <a:r>
              <a:rPr lang="de-CH" dirty="0" smtClean="0"/>
              <a:t>  auch </a:t>
            </a:r>
            <a:r>
              <a:rPr lang="de-CH" dirty="0"/>
              <a:t>im neuen Modell vollständig à </a:t>
            </a:r>
            <a:r>
              <a:rPr lang="de-CH" dirty="0" err="1"/>
              <a:t>fonds</a:t>
            </a:r>
            <a:r>
              <a:rPr lang="de-CH" dirty="0"/>
              <a:t> </a:t>
            </a:r>
            <a:r>
              <a:rPr lang="de-CH" dirty="0" err="1"/>
              <a:t>perdu</a:t>
            </a:r>
            <a:r>
              <a:rPr lang="de-CH" dirty="0"/>
              <a:t> </a:t>
            </a:r>
            <a:r>
              <a:rPr lang="de-CH" dirty="0" smtClean="0"/>
              <a:t>ausfinanziert.</a:t>
            </a:r>
            <a:endParaRPr lang="de-CH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b="1" dirty="0"/>
          </a:p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Ergebnisse 2013 bis 2017: Gesamtbetrachtung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Plus CHF 1,8 Mio. für Sport, Freizeit und Kultur: </a:t>
            </a:r>
            <a:br>
              <a:rPr lang="de-CH" dirty="0" smtClean="0"/>
            </a:br>
            <a:r>
              <a:rPr lang="de-CH" dirty="0" smtClean="0"/>
              <a:t>- A-fonds </a:t>
            </a:r>
            <a:r>
              <a:rPr lang="de-CH" dirty="0" err="1" smtClean="0"/>
              <a:t>perdu</a:t>
            </a:r>
            <a:r>
              <a:rPr lang="de-CH" dirty="0" smtClean="0"/>
              <a:t>: CHF 36,88 Mio. statt CHF 35,127 (plus CHF 1,75 Mio.)</a:t>
            </a:r>
            <a:br>
              <a:rPr lang="de-CH" dirty="0" smtClean="0"/>
            </a:br>
            <a:r>
              <a:rPr lang="de-CH" dirty="0" smtClean="0"/>
              <a:t>- Zinslose Darlehen: CHF 54’200 (plus CHF 54’200)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Unterschiedliche finanzielle Wirkungen auf Einzelprojekte</a:t>
            </a:r>
            <a:br>
              <a:rPr lang="de-CH" dirty="0" smtClean="0"/>
            </a:br>
            <a:r>
              <a:rPr lang="de-CH" dirty="0" smtClean="0"/>
              <a:t>(«Gewinner» vs. «Verlierer»)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9783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Finanzielle Wirkungen (2/3)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23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4627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Ergebnisse 2013 bis 2017: Kanton</a:t>
            </a:r>
            <a:endParaRPr lang="de-CH" b="1" dirty="0" smtClean="0">
              <a:solidFill>
                <a:srgbClr val="FF0000"/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Kanton wird zunächst statt mit </a:t>
            </a:r>
            <a:r>
              <a:rPr lang="de-CH" dirty="0"/>
              <a:t>CHF 4,305 </a:t>
            </a:r>
            <a:r>
              <a:rPr lang="de-CH" dirty="0" smtClean="0"/>
              <a:t>Mio. mit CHF 4,082 Mio. belastet:</a:t>
            </a:r>
            <a:br>
              <a:rPr lang="de-CH" dirty="0" smtClean="0"/>
            </a:br>
            <a:r>
              <a:rPr lang="de-CH" dirty="0" smtClean="0"/>
              <a:t>- CHF 3,869 aus Kantonsrechnung (statt bisher CHF </a:t>
            </a:r>
            <a:r>
              <a:rPr lang="de-CH" dirty="0"/>
              <a:t>2,923 Mio</a:t>
            </a:r>
            <a:r>
              <a:rPr lang="de-CH" dirty="0" smtClean="0"/>
              <a:t>.)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- CHF 0 aus Lotteriefonds (statt bisher </a:t>
            </a:r>
            <a:r>
              <a:rPr lang="de-CH" dirty="0"/>
              <a:t>CHF 0,196 Mio</a:t>
            </a:r>
            <a:r>
              <a:rPr lang="de-CH" dirty="0" smtClean="0"/>
              <a:t>.)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- CHF 0 aus Sportfonds (statt bisher CHF </a:t>
            </a:r>
            <a:r>
              <a:rPr lang="de-CH" dirty="0"/>
              <a:t>0,974 Mio</a:t>
            </a:r>
            <a:r>
              <a:rPr lang="de-CH" dirty="0" smtClean="0"/>
              <a:t>.)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- CHF </a:t>
            </a:r>
            <a:r>
              <a:rPr lang="de-CH" dirty="0"/>
              <a:t>0,213 Mio. aus </a:t>
            </a:r>
            <a:r>
              <a:rPr lang="de-CH" dirty="0" smtClean="0"/>
              <a:t>NRP (gleichbleibend)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Folge 1: Sportfonds saniert.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Folge 2: Lotteriefonds defizitär, weil Kantonsbeitrag </a:t>
            </a:r>
            <a:r>
              <a:rPr lang="de-CH" dirty="0"/>
              <a:t>von </a:t>
            </a:r>
            <a:r>
              <a:rPr lang="de-CH" dirty="0" smtClean="0"/>
              <a:t>CHF 1,1 Mio. (Summe von fünf Jahren) für </a:t>
            </a:r>
            <a:r>
              <a:rPr lang="de-CH" dirty="0"/>
              <a:t>den Betrieb des </a:t>
            </a:r>
            <a:r>
              <a:rPr lang="de-CH" dirty="0" smtClean="0"/>
              <a:t>Theaters Uri von </a:t>
            </a:r>
            <a:r>
              <a:rPr lang="de-CH" dirty="0"/>
              <a:t>der Kantonsrechnung in den Lotteriefonds </a:t>
            </a:r>
            <a:r>
              <a:rPr lang="de-CH" dirty="0" smtClean="0"/>
              <a:t>transferiert werden muss.</a:t>
            </a:r>
            <a:br>
              <a:rPr lang="de-CH" dirty="0" smtClean="0"/>
            </a:br>
            <a:r>
              <a:rPr lang="de-CH" dirty="0" smtClean="0"/>
              <a:t>Lösung: via Mehrertrag Geldspielgesetz und Streichung von internen </a:t>
            </a:r>
            <a:r>
              <a:rPr lang="de-CH" dirty="0"/>
              <a:t>Verrechnungen zulasten </a:t>
            </a:r>
            <a:r>
              <a:rPr lang="de-CH" dirty="0" smtClean="0"/>
              <a:t>Lotteriefonds.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Unter dem Strich resultiert für die Kanton eine künftige Mehrbelastung von jährlich CHF 114‘400 (A-fonds-</a:t>
            </a:r>
            <a:r>
              <a:rPr lang="de-CH" dirty="0" err="1" smtClean="0"/>
              <a:t>perdu</a:t>
            </a:r>
            <a:r>
              <a:rPr lang="de-CH" dirty="0" smtClean="0"/>
              <a:t>-Beiträge) und CHF 10’840 (Zinskosten für zinsfreie Darlehen): gesamthaft jährlich CHF 125’200 (= plus 14,5 Prozent).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4870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Finanzielle Wirkungen (3/3)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24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5704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Ergebnisse 2013 bis 2017: Gemeinden</a:t>
            </a:r>
            <a:endParaRPr lang="de-CH" b="1" dirty="0" smtClean="0">
              <a:solidFill>
                <a:srgbClr val="FF0000"/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Gemeinden:</a:t>
            </a:r>
            <a:r>
              <a:rPr lang="de-CH" dirty="0" smtClean="0"/>
              <a:t> werden statt mit </a:t>
            </a:r>
            <a:r>
              <a:rPr lang="de-CH" dirty="0"/>
              <a:t>CHF </a:t>
            </a:r>
            <a:r>
              <a:rPr lang="de-CH" dirty="0" smtClean="0"/>
              <a:t>30,367 Mio. mit CHF 32,342 Mio. belastet (= plus 6,5 Prozent). Differenzen gibt es bei den Beiträgen je Gemeinde.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 smtClean="0"/>
          </a:p>
          <a:p>
            <a:pPr>
              <a:buClrTx/>
              <a:buNone/>
            </a:pP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Zentrumsleistungen</a:t>
            </a:r>
            <a:r>
              <a:rPr lang="de-CH" b="1" dirty="0"/>
              <a:t>:</a:t>
            </a:r>
            <a:r>
              <a:rPr lang="de-CH" dirty="0"/>
              <a:t> </a:t>
            </a:r>
            <a:r>
              <a:rPr lang="de-CH" dirty="0" smtClean="0"/>
              <a:t>An </a:t>
            </a:r>
            <a:r>
              <a:rPr lang="de-CH" dirty="0"/>
              <a:t>der Zentrumsleistungsberechnung würde </a:t>
            </a:r>
            <a:r>
              <a:rPr lang="de-CH" dirty="0" smtClean="0"/>
              <a:t>das neue Modell </a:t>
            </a:r>
            <a:r>
              <a:rPr lang="de-CH" dirty="0"/>
              <a:t>grundsätzlich nichts ändern. Indirekt jedoch flösse nach Umsetzung des neuen Modells eine kleinere anrechenbare Nettosumme in eine allfällige Zentrumsleistungsberechnung ein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9" name="Grafik 8"/>
          <p:cNvPicPr/>
          <p:nvPr/>
        </p:nvPicPr>
        <p:blipFill>
          <a:blip r:embed="rId8"/>
          <a:stretch>
            <a:fillRect/>
          </a:stretch>
        </p:blipFill>
        <p:spPr>
          <a:xfrm>
            <a:off x="774020" y="2220154"/>
            <a:ext cx="5310148" cy="22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6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Folgerungen und weiteres Vorgehen (1/2)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25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58587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Stärken und Schwächen des neuen Modells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Stärken</a:t>
            </a:r>
            <a:br>
              <a:rPr lang="de-CH" b="1" dirty="0" smtClean="0"/>
            </a:br>
            <a:r>
              <a:rPr lang="de-CH" b="1" dirty="0" smtClean="0"/>
              <a:t>- </a:t>
            </a:r>
            <a:r>
              <a:rPr lang="de-CH" dirty="0" smtClean="0"/>
              <a:t>Gangbarer Weg zur Umsetzung der </a:t>
            </a:r>
            <a:r>
              <a:rPr lang="de-CH" dirty="0"/>
              <a:t>Motion </a:t>
            </a:r>
            <a:r>
              <a:rPr lang="de-CH" dirty="0" smtClean="0"/>
              <a:t>Huber</a:t>
            </a:r>
            <a:br>
              <a:rPr lang="de-CH" dirty="0" smtClean="0"/>
            </a:br>
            <a:r>
              <a:rPr lang="de-CH" dirty="0" smtClean="0"/>
              <a:t>- Erhalt des Leistungsniveaus </a:t>
            </a:r>
            <a:r>
              <a:rPr lang="de-CH" dirty="0"/>
              <a:t>des </a:t>
            </a:r>
            <a:r>
              <a:rPr lang="de-CH" dirty="0" smtClean="0"/>
              <a:t>Lotteriefonds</a:t>
            </a:r>
            <a:br>
              <a:rPr lang="de-CH" dirty="0" smtClean="0"/>
            </a:br>
            <a:r>
              <a:rPr lang="de-CH" dirty="0" smtClean="0"/>
              <a:t>- Nachhaltige Sanierung des Sportfonds ohne Leistungsabbau</a:t>
            </a:r>
            <a:br>
              <a:rPr lang="de-CH" dirty="0" smtClean="0"/>
            </a:br>
            <a:r>
              <a:rPr lang="de-CH" dirty="0" smtClean="0"/>
              <a:t>- Gleichbleibende finanzielle </a:t>
            </a:r>
            <a:r>
              <a:rPr lang="de-CH" dirty="0"/>
              <a:t>Beiträge von </a:t>
            </a:r>
            <a:r>
              <a:rPr lang="de-CH" dirty="0" smtClean="0"/>
              <a:t>Kanton und Gemeinden</a:t>
            </a:r>
            <a:br>
              <a:rPr lang="de-CH" dirty="0" smtClean="0"/>
            </a:br>
            <a:r>
              <a:rPr lang="de-CH" dirty="0" smtClean="0"/>
              <a:t>- Berechenbares Beitragssystem der öffentlichen Hand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Schwächen</a:t>
            </a:r>
            <a:br>
              <a:rPr lang="de-CH" b="1" dirty="0" smtClean="0"/>
            </a:br>
            <a:r>
              <a:rPr lang="de-CH" dirty="0" smtClean="0"/>
              <a:t>- </a:t>
            </a:r>
            <a:r>
              <a:rPr lang="de-CH" dirty="0"/>
              <a:t>Kleinere </a:t>
            </a:r>
            <a:r>
              <a:rPr lang="de-CH" dirty="0" smtClean="0"/>
              <a:t>Projekte gehen leer aus</a:t>
            </a:r>
            <a:br>
              <a:rPr lang="de-CH" dirty="0" smtClean="0"/>
            </a:br>
            <a:r>
              <a:rPr lang="de-CH" dirty="0" smtClean="0"/>
              <a:t>- Separate Vorlagen für etliche grössere </a:t>
            </a:r>
            <a:r>
              <a:rPr lang="de-CH" dirty="0"/>
              <a:t>Projekte </a:t>
            </a:r>
            <a:r>
              <a:rPr lang="de-CH" dirty="0" smtClean="0"/>
              <a:t>weiterhin erforderlich</a:t>
            </a:r>
            <a:br>
              <a:rPr lang="de-CH" dirty="0" smtClean="0"/>
            </a:br>
            <a:r>
              <a:rPr lang="de-CH" dirty="0" smtClean="0"/>
              <a:t>- Mitnahmeeffekte</a:t>
            </a:r>
            <a:br>
              <a:rPr lang="de-CH" dirty="0" smtClean="0"/>
            </a:br>
            <a:r>
              <a:rPr lang="de-CH" dirty="0" smtClean="0"/>
              <a:t>- Eingeschränkte Handlungsfreiheit </a:t>
            </a:r>
            <a:r>
              <a:rPr lang="de-CH" dirty="0"/>
              <a:t>von Kanton und </a:t>
            </a:r>
            <a:r>
              <a:rPr lang="de-CH" dirty="0" smtClean="0"/>
              <a:t>Gemeinden</a:t>
            </a:r>
            <a:br>
              <a:rPr lang="de-CH" dirty="0" smtClean="0"/>
            </a:br>
            <a:r>
              <a:rPr lang="de-CH" dirty="0" smtClean="0"/>
              <a:t>- Eingeschränkte Gemeindeautonomie</a:t>
            </a:r>
            <a:br>
              <a:rPr lang="de-CH" dirty="0" smtClean="0"/>
            </a:br>
            <a:r>
              <a:rPr lang="de-CH" dirty="0" smtClean="0"/>
              <a:t>- Friktionen </a:t>
            </a:r>
            <a:r>
              <a:rPr lang="de-CH" dirty="0"/>
              <a:t>zwischen Kanton, Gemeinden und </a:t>
            </a:r>
            <a:r>
              <a:rPr lang="de-CH" dirty="0" smtClean="0"/>
              <a:t>Objektträgerschaften</a:t>
            </a:r>
            <a:br>
              <a:rPr lang="de-CH" dirty="0" smtClean="0"/>
            </a:br>
            <a:r>
              <a:rPr lang="de-CH" dirty="0" smtClean="0"/>
              <a:t>   in der Frage des Projektnutzens</a:t>
            </a:r>
            <a:br>
              <a:rPr lang="de-CH" dirty="0" smtClean="0"/>
            </a:br>
            <a:r>
              <a:rPr lang="de-CH" dirty="0" smtClean="0"/>
              <a:t>- Finanzielle Leistungsfähigkeit der Gemeinden nicht berücksichtigt</a:t>
            </a:r>
          </a:p>
        </p:txBody>
      </p:sp>
    </p:spTree>
    <p:extLst>
      <p:ext uri="{BB962C8B-B14F-4D97-AF65-F5344CB8AC3E}">
        <p14:creationId xmlns:p14="http://schemas.microsoft.com/office/powerpoint/2010/main" val="2831380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Folgerungen und weiteres Vorgehen (2/2)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26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/>
              <a:t>Weiteres Vorgehen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70905"/>
              </p:ext>
            </p:extLst>
          </p:nvPr>
        </p:nvGraphicFramePr>
        <p:xfrm>
          <a:off x="827584" y="1628800"/>
          <a:ext cx="4928235" cy="3543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165">
                  <a:extLst>
                    <a:ext uri="{9D8B030D-6E8A-4147-A177-3AD203B41FA5}">
                      <a16:colId xmlns:a16="http://schemas.microsoft.com/office/drawing/2014/main" val="987765879"/>
                    </a:ext>
                  </a:extLst>
                </a:gridCol>
                <a:gridCol w="2465070">
                  <a:extLst>
                    <a:ext uri="{9D8B030D-6E8A-4147-A177-3AD203B41FA5}">
                      <a16:colId xmlns:a16="http://schemas.microsoft.com/office/drawing/2014/main" val="3653279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 err="1">
                          <a:solidFill>
                            <a:schemeClr val="tx1"/>
                          </a:solidFill>
                          <a:effectLst/>
                        </a:rPr>
                        <a:t>Vernehmlassungsverfahren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3. Juni 2019 bis 23. August 2019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499306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Auswertung der Vernehmlassung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August/September 2019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77339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Beschlussfassung im Regierungsrat zu Bericht und Antrag an den Landrat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September 2019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35032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Behandlung der Vorlage in der </a:t>
                      </a:r>
                      <a:r>
                        <a:rPr lang="de-CH" sz="1100" dirty="0" err="1">
                          <a:solidFill>
                            <a:schemeClr val="tx1"/>
                          </a:solidFill>
                          <a:effectLst/>
                        </a:rPr>
                        <a:t>landrätlichen</a:t>
                      </a: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 Bildungs- und Kulturkommission (allenfalls weitere)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Mitte Oktober 2019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414118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Beratung und Beschlussfassung im Landrat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13. November 2019 (1. Lesung)</a:t>
                      </a:r>
                    </a:p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29. Januar 2020 (2. Lesung)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91792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Erarbeitung Abstimmungsbotschaft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Februar 2020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904587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Verabschiedung Abstimmungsbotschaft im Regierungsrat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März 2020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96786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Volksabstimmung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17. Mai 2020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151323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Inkrafttreten des neuen Gesetzes</a:t>
                      </a:r>
                      <a:endParaRPr lang="de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68580" marR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1. Juli 2020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00954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6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Fragen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27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b="11115"/>
          <a:stretch/>
        </p:blipFill>
        <p:spPr>
          <a:xfrm>
            <a:off x="361628" y="968028"/>
            <a:ext cx="78375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43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Ausgangslage (1/5)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3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6166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27. Januar 2016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Landrat erklärt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Motion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von LR Céline Huber, Altdorf, zu «Schaffung einer Rechtsgrundlage für eine nachhaltige Finanzierung von regionalen Sport- 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und Freizeitanlagen» als erheblich, und zwar entgegen dem Antrag des Regierungsrats (war bereit, Vorstoss als Postulat entgegenzunehmen).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Regierung hat eine </a:t>
            </a:r>
            <a:r>
              <a:rPr lang="de-CH" b="1" dirty="0">
                <a:solidFill>
                  <a:schemeClr val="bg1">
                    <a:lumMod val="10000"/>
                  </a:schemeClr>
                </a:solidFill>
              </a:rPr>
              <a:t>rechtliche Grundlage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zu schaffen, welche die nachhaltige Finanzierung von Sport- und Freizeitanlagen von regionaler Bedeutung ermöglicht.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Mögliche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Objekte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Schwimmbad Altdorf,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Theater Uri,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Haus für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Kunst,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Haus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der Volksmusik, Sport- und Freizeitanlagen am Weg der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Schweiz,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andere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Projekte (zentrale Schiessanlage, kantonaler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Skateplatz,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regionales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Sportzentrum, Schneesportzentrum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). </a:t>
            </a:r>
          </a:p>
          <a:p>
            <a:pPr>
              <a:buClrTx/>
              <a:buNone/>
            </a:pPr>
            <a:endParaRPr lang="de-CH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10. Mai 2016</a:t>
            </a:r>
            <a:endParaRPr lang="de-CH" b="1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Regierungsrat gibt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kantonsinternes Grundlagenpapier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in Auftrag.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101781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Ausgangslage (2/5)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4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9997" y="1196752"/>
            <a:ext cx="8424000" cy="398570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8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8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8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8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/>
              <a:t>6. Dezember </a:t>
            </a:r>
            <a:r>
              <a:rPr lang="de-CH" b="1" dirty="0"/>
              <a:t>2016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Regierungsrat nimmt Grundlagenbericht der BKD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(in Zusammenarbeit mit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LA, VD und GSUD) zur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Kenntnis und legt die </a:t>
            </a:r>
            <a:r>
              <a:rPr lang="de-CH" b="1" dirty="0">
                <a:solidFill>
                  <a:schemeClr val="bg1">
                    <a:lumMod val="10000"/>
                  </a:schemeClr>
                </a:solidFill>
              </a:rPr>
              <a:t>Eckwerte für das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Vorgehen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und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die künftige Projektorganisation fest. </a:t>
            </a:r>
            <a:endParaRPr lang="de-CH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ClrTx/>
              <a:buNone/>
            </a:pPr>
            <a:endParaRPr lang="de-CH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28. März 2017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Regierungsrat beschliesst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Projektauftrag</a:t>
            </a:r>
            <a:b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zu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«Schaffung einer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Rechtsgrundlage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für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eine nachhaltige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Finanzierung von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regionalen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Sport-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und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Freizeitanlagen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».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Ziel des Projekts: </a:t>
            </a:r>
            <a:r>
              <a:rPr lang="de-CH" dirty="0" smtClean="0"/>
              <a:t>Es </a:t>
            </a:r>
            <a:r>
              <a:rPr lang="de-CH" dirty="0"/>
              <a:t>liegt ein </a:t>
            </a:r>
            <a:r>
              <a:rPr lang="de-CH" b="1" dirty="0" smtClean="0"/>
              <a:t>Bericht</a:t>
            </a:r>
            <a:br>
              <a:rPr lang="de-CH" b="1" dirty="0" smtClean="0"/>
            </a:br>
            <a:r>
              <a:rPr lang="de-CH" dirty="0" smtClean="0"/>
              <a:t>mit </a:t>
            </a:r>
            <a:r>
              <a:rPr lang="de-CH" dirty="0"/>
              <a:t>Vorschlägen vor, wie die </a:t>
            </a:r>
            <a:r>
              <a:rPr lang="de-CH" dirty="0" smtClean="0"/>
              <a:t>Motion</a:t>
            </a:r>
            <a:br>
              <a:rPr lang="de-CH" dirty="0" smtClean="0"/>
            </a:br>
            <a:r>
              <a:rPr lang="de-CH" dirty="0" smtClean="0"/>
              <a:t>umgesetzt </a:t>
            </a:r>
            <a:r>
              <a:rPr lang="de-CH" dirty="0"/>
              <a:t>werden könnte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51704" y="3140967"/>
            <a:ext cx="73959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24682"/>
              </p:ext>
            </p:extLst>
          </p:nvPr>
        </p:nvGraphicFramePr>
        <p:xfrm>
          <a:off x="4965129" y="2772122"/>
          <a:ext cx="41433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Folie" r:id="rId9" imgW="4559705" imgH="3419685" progId="PowerPoint.Slide.12">
                  <p:embed/>
                </p:oleObj>
              </mc:Choice>
              <mc:Fallback>
                <p:oleObj name="Folie" r:id="rId9" imgW="4559705" imgH="3419685" progId="PowerPoint.Slide.12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129" y="2772122"/>
                        <a:ext cx="4143375" cy="310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70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Ausgangslage (3/5)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5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533992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Rahmenbedingungen Regierungsrat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e-CH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- Im Lauf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des Projekts sind klare einschränkende </a:t>
            </a:r>
            <a:r>
              <a:rPr lang="de-CH" b="1" dirty="0">
                <a:solidFill>
                  <a:schemeClr val="bg1">
                    <a:lumMod val="10000"/>
                  </a:schemeClr>
                </a:solidFill>
              </a:rPr>
              <a:t>Kriterien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 zu formulieren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,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die es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erlauben,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die massgeblichen Objekte zu bestimmen.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- Es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ist eine Lösung auszuarbeiten, die </a:t>
            </a:r>
            <a:r>
              <a:rPr lang="de-CH" b="1" dirty="0">
                <a:solidFill>
                  <a:schemeClr val="bg1">
                    <a:lumMod val="10000"/>
                  </a:schemeClr>
                </a:solidFill>
              </a:rPr>
              <a:t>sowohl Investitions- als auch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  Betriebskosten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mit in die Überlegungen einbezieht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- Die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möglichen Auswirkungen auf die Abgeltung von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Zentrumsleistungen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sind im Rahmen des Projekts vertieft zu prüfen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- Folgende </a:t>
            </a: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finanzielle </a:t>
            </a:r>
            <a:r>
              <a:rPr lang="de-CH" b="1" dirty="0">
                <a:solidFill>
                  <a:schemeClr val="bg1">
                    <a:lumMod val="10000"/>
                  </a:schemeClr>
                </a:solidFill>
              </a:rPr>
              <a:t>Eckpunkte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werden definiert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 - Es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sind Kriterien zu definieren, nach denen der Anteil, der von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Gemeinden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  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zu leisten ist, festgelegt werden kann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 - Bei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der Berechnung der Gesamtsumme und bezüglich des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Anteils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  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Kanton/Gemeinde ist im Grundsatz von den heutigen Beiträgen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der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  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öffentlichen Hand (Kanton, Gemeinden) auszugehen.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Überlegungen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     </a:t>
            </a:r>
            <a:r>
              <a:rPr lang="de-CH" dirty="0">
                <a:solidFill>
                  <a:schemeClr val="bg1">
                    <a:lumMod val="10000"/>
                  </a:schemeClr>
                </a:solidFill>
              </a:rPr>
              <a:t>zum Zentrumsausgleich sind dabei mit zu berücksichtigen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de-CH" dirty="0" smtClean="0"/>
              <a:t>Es </a:t>
            </a:r>
            <a:r>
              <a:rPr lang="de-CH" dirty="0"/>
              <a:t>bestehen Querverbindungen zum Projekt Schaffung von rechtlichen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  Grundlagen </a:t>
            </a:r>
            <a:r>
              <a:rPr lang="de-CH" dirty="0"/>
              <a:t>für die </a:t>
            </a:r>
            <a:r>
              <a:rPr lang="de-CH" b="1" dirty="0"/>
              <a:t>Kulturförderung</a:t>
            </a:r>
            <a:r>
              <a:rPr lang="de-CH" dirty="0" smtClean="0"/>
              <a:t>.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de-CH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51704" y="3140967"/>
            <a:ext cx="73959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149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Ausgangslage (4/5)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27584" y="6484547"/>
            <a:ext cx="2083020" cy="153706"/>
          </a:xfrm>
        </p:spPr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6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5704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Projektarbeit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vom </a:t>
            </a:r>
            <a:r>
              <a:rPr lang="de-CH" dirty="0" smtClean="0"/>
              <a:t>4</a:t>
            </a:r>
            <a:r>
              <a:rPr lang="de-CH" dirty="0"/>
              <a:t>. Juli 2017 bis 14. Januar 2019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Arbeit in Teilprojektgruppen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dirty="0" smtClean="0"/>
              <a:t>- TP Kriterien regionale Bedeutung von Sport- und Freizeitanlagen</a:t>
            </a:r>
            <a:br>
              <a:rPr lang="de-CH" dirty="0" smtClean="0"/>
            </a:br>
            <a:r>
              <a:rPr lang="de-CH" dirty="0" smtClean="0"/>
              <a:t>- TP Rahmengesetz für Sport- und Freizeitanlagen</a:t>
            </a:r>
            <a:br>
              <a:rPr lang="de-CH" dirty="0" smtClean="0"/>
            </a:br>
            <a:r>
              <a:rPr lang="de-CH" dirty="0" smtClean="0"/>
              <a:t>- TP Finanzierungsmodelle für Sport- und Freizeitanlagen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Erarbeitung und Justierung neues Modell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Verabschiedung Bericht zuhanden Regierungsrat</a:t>
            </a:r>
          </a:p>
          <a:p>
            <a:pPr>
              <a:buClrTx/>
              <a:buNone/>
            </a:pPr>
            <a:endParaRPr lang="de-CH" b="1" dirty="0" smtClean="0"/>
          </a:p>
          <a:p>
            <a:pPr>
              <a:buClrTx/>
              <a:buNone/>
            </a:pPr>
            <a:r>
              <a:rPr lang="de-CH" b="1" dirty="0" smtClean="0"/>
              <a:t>Hearings</a:t>
            </a:r>
            <a:r>
              <a:rPr lang="de-CH" dirty="0" smtClean="0"/>
              <a:t> vom 24. Januar 2019 bis 4. Februar 2019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Vorstand Urner Gemeindeverband, Institutionen aus der Kultur</a:t>
            </a:r>
          </a:p>
          <a:p>
            <a:pPr>
              <a:buClrTx/>
              <a:buNone/>
            </a:pPr>
            <a:endParaRPr lang="de-CH" dirty="0"/>
          </a:p>
          <a:p>
            <a:pPr>
              <a:buClrTx/>
              <a:buNone/>
            </a:pPr>
            <a:r>
              <a:rPr lang="de-CH" b="1" dirty="0"/>
              <a:t>Protokoll-II-Beschluss des </a:t>
            </a:r>
            <a:r>
              <a:rPr lang="de-CH" b="1" dirty="0" smtClean="0"/>
              <a:t>Regierungsrats </a:t>
            </a:r>
            <a:r>
              <a:rPr lang="de-CH" dirty="0" smtClean="0"/>
              <a:t>am</a:t>
            </a:r>
            <a:r>
              <a:rPr lang="de-CH" b="1" dirty="0" smtClean="0"/>
              <a:t> </a:t>
            </a:r>
            <a:r>
              <a:rPr lang="de-CH" dirty="0"/>
              <a:t>21. Februar 2019</a:t>
            </a: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Auftrag an BKD, Gesetz und </a:t>
            </a:r>
            <a:r>
              <a:rPr lang="de-CH" dirty="0" err="1" smtClean="0"/>
              <a:t>Vernehmlassungsbericht</a:t>
            </a:r>
            <a:r>
              <a:rPr lang="de-CH" dirty="0" smtClean="0"/>
              <a:t> zu erarbeiten</a:t>
            </a:r>
            <a:br>
              <a:rPr lang="de-CH" dirty="0" smtClean="0"/>
            </a:br>
            <a:r>
              <a:rPr lang="de-CH" dirty="0" smtClean="0"/>
              <a:t>(unter Verifizierung der relevanten Finanzzahlen bei den Gemeinden)</a:t>
            </a:r>
            <a:endParaRPr lang="de-CH" b="1" dirty="0" smtClean="0"/>
          </a:p>
        </p:txBody>
      </p:sp>
    </p:spTree>
    <p:extLst>
      <p:ext uri="{BB962C8B-B14F-4D97-AF65-F5344CB8AC3E}">
        <p14:creationId xmlns:p14="http://schemas.microsoft.com/office/powerpoint/2010/main" val="3205742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Ausgangslage (5/5)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27584" y="6484547"/>
            <a:ext cx="2083020" cy="153706"/>
          </a:xfrm>
        </p:spPr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7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44737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Projektarbeit BKD </a:t>
            </a:r>
            <a:r>
              <a:rPr lang="de-CH" dirty="0" smtClean="0">
                <a:solidFill>
                  <a:schemeClr val="bg1">
                    <a:lumMod val="10000"/>
                  </a:schemeClr>
                </a:solidFill>
              </a:rPr>
              <a:t>im Februar/März/April </a:t>
            </a:r>
            <a:r>
              <a:rPr lang="de-CH" dirty="0" smtClean="0"/>
              <a:t>2019</a:t>
            </a:r>
            <a:endParaRPr lang="de-CH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Entwurf Gesetz über die Finanzierung von Sport- und Freizeitanlagen (Sportanlagengesetz, SAG)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Entwurf </a:t>
            </a:r>
            <a:r>
              <a:rPr lang="de-CH" dirty="0" err="1" smtClean="0"/>
              <a:t>Vernehmlassungsbericht</a:t>
            </a: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Verifizierung der relevanten Finanzzahlen bei den Gemeinden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Ämterkonsultation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Finalisierung Gesetz und </a:t>
            </a:r>
            <a:r>
              <a:rPr lang="de-CH" dirty="0" err="1" smtClean="0"/>
              <a:t>Vernehmlassungsbericht</a:t>
            </a:r>
            <a:endParaRPr lang="de-CH" dirty="0" smtClean="0"/>
          </a:p>
          <a:p>
            <a:pPr>
              <a:buClrTx/>
              <a:buNone/>
            </a:pPr>
            <a:endParaRPr lang="de-CH" dirty="0"/>
          </a:p>
          <a:p>
            <a:pPr>
              <a:buClrTx/>
              <a:buNone/>
            </a:pPr>
            <a:r>
              <a:rPr lang="de-CH" b="1" dirty="0" smtClean="0"/>
              <a:t>Beschluss </a:t>
            </a:r>
            <a:r>
              <a:rPr lang="de-CH" b="1" dirty="0"/>
              <a:t>des Regierungsrats </a:t>
            </a:r>
            <a:r>
              <a:rPr lang="de-CH" dirty="0"/>
              <a:t>am</a:t>
            </a:r>
            <a:r>
              <a:rPr lang="de-CH" b="1" dirty="0"/>
              <a:t> </a:t>
            </a:r>
            <a:r>
              <a:rPr lang="de-CH" dirty="0"/>
              <a:t>21. </a:t>
            </a:r>
            <a:r>
              <a:rPr lang="de-CH" dirty="0" smtClean="0"/>
              <a:t>Mai </a:t>
            </a:r>
            <a:r>
              <a:rPr lang="de-CH" dirty="0"/>
              <a:t>2019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Freigabe von Gesetz und Bericht zur Vernehmlassung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Auftrag </a:t>
            </a:r>
            <a:r>
              <a:rPr lang="de-CH" dirty="0"/>
              <a:t>an BKD, </a:t>
            </a:r>
            <a:r>
              <a:rPr lang="de-CH" dirty="0" smtClean="0"/>
              <a:t>Vernehmlassung durchzuführen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de-CH" b="1" dirty="0"/>
          </a:p>
          <a:p>
            <a:pPr>
              <a:buClrTx/>
              <a:buNone/>
            </a:pPr>
            <a:r>
              <a:rPr lang="de-CH" b="1" dirty="0" smtClean="0"/>
              <a:t>Vernehmlassung vom 3. Juni bis 23. August 2019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648674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Darstellung des geltenden Regimes (1/6)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8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390876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Rechtliche Grundlagen: Sport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Sportverordnung</a:t>
            </a:r>
            <a:r>
              <a:rPr lang="de-CH" dirty="0" smtClean="0"/>
              <a:t> und </a:t>
            </a:r>
            <a:r>
              <a:rPr lang="de-CH" b="1" dirty="0" smtClean="0"/>
              <a:t>Sportreglement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Der </a:t>
            </a:r>
            <a:r>
              <a:rPr lang="de-CH" dirty="0"/>
              <a:t>Kanton kann </a:t>
            </a:r>
            <a:r>
              <a:rPr lang="de-CH" b="1" dirty="0"/>
              <a:t>Beiträge</a:t>
            </a:r>
            <a:r>
              <a:rPr lang="de-CH" dirty="0"/>
              <a:t> und zinslose </a:t>
            </a:r>
            <a:r>
              <a:rPr lang="de-CH" b="1" dirty="0"/>
              <a:t>Darlehen</a:t>
            </a:r>
            <a:r>
              <a:rPr lang="de-CH" dirty="0"/>
              <a:t> gewähren an die Erstellung von Sportanlagen oder Anlagenteilen und an den Unterhalt von </a:t>
            </a:r>
            <a:r>
              <a:rPr lang="de-CH" dirty="0" smtClean="0"/>
              <a:t>Sportanlagen, sofern diese Anlagen hauptsächlich </a:t>
            </a:r>
            <a:r>
              <a:rPr lang="de-CH" dirty="0"/>
              <a:t>dem organisierten Vereinssport oder dem ungebundenen Freizeitsport </a:t>
            </a:r>
            <a:r>
              <a:rPr lang="de-CH" dirty="0" smtClean="0"/>
              <a:t>dienen. Der </a:t>
            </a:r>
            <a:r>
              <a:rPr lang="de-CH" dirty="0"/>
              <a:t>Beitrag beträgt zwischen 10 bis 20 Prozent, maximal aber CHF 200’000; das maximale zinslose Darlehen beträgt CHF </a:t>
            </a:r>
            <a:r>
              <a:rPr lang="de-CH" dirty="0" smtClean="0"/>
              <a:t>100‘000.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Sportvereine erhalten einen </a:t>
            </a:r>
            <a:r>
              <a:rPr lang="de-CH" b="1" dirty="0"/>
              <a:t>pauschalen Beitrag </a:t>
            </a:r>
            <a:r>
              <a:rPr lang="de-CH" dirty="0"/>
              <a:t>für den Unterhalt eigener Sportanlagen oder bei überdurchschnittlich hohen Kosten durch die Miete von </a:t>
            </a:r>
            <a:r>
              <a:rPr lang="de-CH" dirty="0" smtClean="0"/>
              <a:t>Sportanlagen. 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/>
              <a:t>Alle Ausgaben für die Erstellung, die Miete oder den Unterhalt von Sportanlagen gehen zulasten des </a:t>
            </a:r>
            <a:r>
              <a:rPr lang="de-CH" b="1" dirty="0" smtClean="0"/>
              <a:t>Sportfonds.</a:t>
            </a:r>
          </a:p>
        </p:txBody>
      </p:sp>
    </p:spTree>
    <p:extLst>
      <p:ext uri="{BB962C8B-B14F-4D97-AF65-F5344CB8AC3E}">
        <p14:creationId xmlns:p14="http://schemas.microsoft.com/office/powerpoint/2010/main" val="4151455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altLang="de-DE" dirty="0" smtClean="0"/>
              <a:t>Darstellung des geltenden Regimes (2/6)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27. Juni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9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59997" y="1196752"/>
            <a:ext cx="8424000" cy="453970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Blip>
                <a:blip r:embed="rId7"/>
              </a:buBlip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None/>
            </a:pPr>
            <a:r>
              <a:rPr lang="de-CH" b="1" dirty="0" smtClean="0">
                <a:solidFill>
                  <a:schemeClr val="bg1">
                    <a:lumMod val="10000"/>
                  </a:schemeClr>
                </a:solidFill>
              </a:rPr>
              <a:t>Rechtliche Grundlagen: Kultur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b="1" dirty="0" smtClean="0"/>
              <a:t>Kantonsverfassung </a:t>
            </a:r>
            <a:r>
              <a:rPr lang="de-CH" dirty="0" smtClean="0"/>
              <a:t>und</a:t>
            </a:r>
            <a:r>
              <a:rPr lang="de-CH" b="1" dirty="0" smtClean="0"/>
              <a:t> Reglement </a:t>
            </a:r>
            <a:r>
              <a:rPr lang="de-CH" b="1" dirty="0"/>
              <a:t>über die Verwendung der finanziellen Mittel des Lotteriefonds</a:t>
            </a:r>
            <a:endParaRPr lang="de-CH" b="1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Kanton </a:t>
            </a:r>
            <a:r>
              <a:rPr lang="de-CH" dirty="0"/>
              <a:t>und </a:t>
            </a:r>
            <a:r>
              <a:rPr lang="de-CH" dirty="0" smtClean="0"/>
              <a:t>Gemeinden pflegen das </a:t>
            </a:r>
            <a:r>
              <a:rPr lang="de-CH" dirty="0"/>
              <a:t>heimatliche Kulturgut und fördern künstlerische und kulturelle Bestrebungen und </a:t>
            </a:r>
            <a:r>
              <a:rPr lang="de-CH" dirty="0" smtClean="0"/>
              <a:t>Tätigkeiten. Finanziert wird die Kulturförderung </a:t>
            </a:r>
            <a:r>
              <a:rPr lang="de-CH" dirty="0"/>
              <a:t>des Kantons im Bereich Projekte und Betriebsbeiträge via </a:t>
            </a:r>
            <a:r>
              <a:rPr lang="de-CH" b="1" dirty="0" smtClean="0"/>
              <a:t>Lotteriefonds.</a:t>
            </a:r>
            <a:endParaRPr lang="de-CH" dirty="0" smtClean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Nicht über den Lotteriefonds, sondern über die </a:t>
            </a:r>
            <a:r>
              <a:rPr lang="de-CH" b="1" dirty="0" smtClean="0"/>
              <a:t>laufende Rechnung </a:t>
            </a:r>
            <a:r>
              <a:rPr lang="de-CH" dirty="0" smtClean="0"/>
              <a:t>finanziert wird der Beitrag </a:t>
            </a:r>
            <a:r>
              <a:rPr lang="de-CH" dirty="0"/>
              <a:t>an das Theater </a:t>
            </a:r>
            <a:r>
              <a:rPr lang="de-CH" dirty="0" smtClean="0"/>
              <a:t>Uri.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Zudem können Gebäude </a:t>
            </a:r>
            <a:r>
              <a:rPr lang="de-CH" dirty="0"/>
              <a:t>von </a:t>
            </a:r>
            <a:r>
              <a:rPr lang="de-CH" dirty="0" smtClean="0"/>
              <a:t>Kulturinstitutionen gestützt </a:t>
            </a:r>
            <a:r>
              <a:rPr lang="de-CH" dirty="0"/>
              <a:t>auf das Gesetz über den </a:t>
            </a:r>
            <a:r>
              <a:rPr lang="de-CH" b="1" dirty="0"/>
              <a:t>Natur- und Heimatschutz </a:t>
            </a:r>
            <a:r>
              <a:rPr lang="de-CH" dirty="0" smtClean="0"/>
              <a:t>mit </a:t>
            </a:r>
            <a:r>
              <a:rPr lang="de-CH" dirty="0"/>
              <a:t>Beiträgen unterstützt </a:t>
            </a:r>
            <a:r>
              <a:rPr lang="de-CH" dirty="0" smtClean="0"/>
              <a:t>werden.</a:t>
            </a:r>
            <a:endParaRPr lang="de-CH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de-CH" dirty="0" smtClean="0"/>
              <a:t>Im </a:t>
            </a:r>
            <a:r>
              <a:rPr lang="de-CH" dirty="0"/>
              <a:t>Rahmen der Vereinbarung über den interkantonalen </a:t>
            </a:r>
            <a:r>
              <a:rPr lang="de-CH" b="1" dirty="0"/>
              <a:t>Kulturlastenausgleich</a:t>
            </a:r>
            <a:r>
              <a:rPr lang="de-CH" dirty="0"/>
              <a:t> (ILV) werden Beiträge an Kulturinstitutionen von überregionaler Bedeutung in den Kantonen Luzern und Zürich geleistet</a:t>
            </a:r>
            <a:r>
              <a:rPr lang="de-CH" dirty="0" smtClean="0"/>
              <a:t>. </a:t>
            </a:r>
            <a:r>
              <a:rPr lang="de-CH" dirty="0"/>
              <a:t>Die </a:t>
            </a:r>
            <a:r>
              <a:rPr lang="de-CH" dirty="0" smtClean="0"/>
              <a:t>Finanzierung der Beiträge erfolgt aus </a:t>
            </a:r>
            <a:r>
              <a:rPr lang="de-CH" dirty="0"/>
              <a:t>der laufenden </a:t>
            </a:r>
            <a:r>
              <a:rPr lang="de-CH" dirty="0" smtClean="0"/>
              <a:t>Rechnung.</a:t>
            </a:r>
            <a:endParaRPr lang="de-CH" b="1" dirty="0" smtClean="0"/>
          </a:p>
        </p:txBody>
      </p:sp>
    </p:spTree>
    <p:extLst>
      <p:ext uri="{BB962C8B-B14F-4D97-AF65-F5344CB8AC3E}">
        <p14:creationId xmlns:p14="http://schemas.microsoft.com/office/powerpoint/2010/main" val="6659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&lt;/DefaultThemeDefinition&gt;&#10;    &lt;PresentationThemeDefinition&gt;&lt;/PresentationThemeDefinition&gt;&#10;    &lt;SlideThemeDefinition&gt;&lt;/SlideThemeDefinition&gt;&#10;    &lt;ObjectThemeDefinition&gt;&lt;/ObjectThemeDefinition&gt;&#10;  &lt;/ThemeDefinition&gt;&#10;  &lt;MasterProperties&gt;&#10;    &lt;MasterProperty Id=&quot;2004112217333376588294&quot;&gt;&#10;      &lt;Fields&gt;&#10;        &lt;Field Id=&quot;2015050208344992196010&quot; ShowField=&quot;false&quot; /&gt;&#10;        &lt;Field Id=&quot;2015050409230571862545&quot; ShowField=&quot;false&quot; /&gt;&#10;        &lt;Field Id=&quot;2015112410525896344021&quot; ShowField=&quot;false&quot; /&gt;&#10;        &lt;Field Id=&quot;2015061707085003119930&quot; ShowField=&quot;false&quot; /&gt;&#10;        &lt;Field Id=&quot;2015060515035698321636&quot; ShowField=&quot;false&quot; /&gt;&#10;        &lt;Field Id=&quot;2015061707074509117199&quot; ShowField=&quot;false&quot; /&gt;&#10;        &lt;Field Id=&quot;2014100713520656170131&quot; ShowField=&quot;false&quot; /&gt;&#10;        &lt;Field Id=&quot;2014100815534870815593&quot; ShowField=&quot;false&quot; /&gt;&#10;        &lt;Field Id=&quot;2014100713520983817455&quot; ShowField=&quot;false&quot; /&gt;&#10;        &lt;Field Id=&quot;2014102008381419767757&quot; ShowField=&quot;false&quot; /&gt;&#10;        &lt;Field Id=&quot;2010110313382911123043&quot; ShowField=&quot;false&quot; /&gt;&#10;        &lt;Field Id=&quot;2016022409393107506130&quot; ShowField=&quot;true&quot; /&gt;&#10;        &lt;Field Id=&quot;2016022409393485137691&quot; ShowField=&quot;true&quot; /&gt;&#10;        &lt;Field Id=&quot;2016022409431225454296&quot; ShowField=&quot;true&quot; /&gt;&#10;        &lt;Field Id=&quot;2016022409452373572475&quot; ShowField=&quot;true&quot; /&gt;&#10;        &lt;Field Id=&quot;2016022409393604268902&quot; ShowField=&quot;tru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4108&quot; IsDefault=&quot;false&quot;&gt;&#10;      &lt;File HasContent=&quot;false&quot; LinkToLanguage=&quot;&quot; /&gt;&#10;    &lt;/ContentItem&gt;&#10;    &lt;ContentItem Language=&quot;2055&quot; IsDefault=&quot;true&quot;&gt;&#10;      &lt;File HasContent=&quot;true&quot; LinkToLanguage=&quot;&quot; /&gt;&#10;    &lt;/ContentItem&gt;&#10;    &lt;ContentItem Language=&quot;2064&quot; IsDefault=&quot;false&quot;&gt;&#10;      &lt;File HasContent=&quot;false&quot; LinkToLanguage=&quot;&quot; /&gt;&#10;    &lt;/ContentItem&gt;&#10;  &lt;/ContentItems&gt;&#10;&lt;/MasterTemplateConfiguration&gt;"/>
  <p:tag name="OFFICEATWORKPOWERPOINTMASTERTEMPLATEID" val="Praesentation4_3"/>
  <p:tag name="OFFICEATWORKPRESENTATIONPROJECTID" val="urch"/>
  <p:tag name="OAWWIZARDSTEPS" val="0|1|4"/>
  <p:tag name="ZOAWLANGID" val="2055"/>
  <p:tag name="OAWDOCPROPSOURCE" val="&lt;DocProps&gt;&lt;DocProp UID=&quot;2002122011014149059130932&quot; EntryUID=&quot;2015061116200325489452&quot;&gt;&lt;Field Name=&quot;IDName&quot; Value=&quot;BKD-Direktionssekretariat&quot;/&gt;&lt;Field Name=&quot;Direktion&quot; Value=&quot;Bildungs- und Kulturdirektion&quot;/&gt;&lt;Field Name=&quot;Amt&quot; Value=&quot;Direktionssekretariat&quot;/&gt;&lt;Field Name=&quot;Abteilung&quot; Value=&quot;&quot;/&gt;&lt;Field Name=&quot;Sektion&quot; Value=&quot;&quot;/&gt;&lt;Field Name=&quot;AbsenderKopfzeileZ1&quot; Value=&quot;Bildungs- und&quot;/&gt;&lt;Field Name=&quot;AbsenderKopfzeileZ2&quot; Value=&quot;Kulturdirektion&quot;/&gt;&lt;Field Name=&quot;AbsenderKopfzeileZ3&quot; Value=&quot;&quot;/&gt;&lt;Field Name=&quot;AbsenderGrussformelZ1&quot; Value=&quot;Direktionssekretariat&quot;/&gt;&lt;Field Name=&quot;AbsenderGrussformelZ2&quot; Value=&quot;&quot;/&gt;&lt;Field Name=&quot;Address1&quot; Value=&quot;Klausenstrasse 4&quot;/&gt;&lt;Field Name=&quot;Address2&quot; Value=&quot;6460 Altdorf&quot;/&gt;&lt;Field Name=&quot;Address3&quot; Value=&quot;&quot;/&gt;&lt;Field Name=&quot;AdressSingleLine&quot; Value=&quot;Bildungs- und Kulturdirektion, Klausenstrasse 4, 6460 Altdorf&quot;/&gt;&lt;Field Name=&quot;Country&quot; Value=&quot;CH&quot;/&gt;&lt;Field Name=&quot;City&quot; Value=&quot;Altdorf&quot;/&gt;&lt;Field Name=&quot;Telefon&quot; Value=&quot;+41 41 875 2056&quot;/&gt;&lt;Field Name=&quot;Fax&quot; Value=&quot;+41 41 875 2087&quot;/&gt;&lt;Field Name=&quot;Email&quot; Value=&quot;ds.bkd@ur.ch&quot;/&gt;&lt;Field Name=&quot;Internet&quot; Value=&quot;www.ur.ch/bkd&quot;/&gt;&lt;Field Name=&quot;Footer1&quot; Value=&quot;&quot;/&gt;&lt;Field Name=&quot;Footer2&quot; Value=&quot;&quot;/&gt;&lt;Field Name=&quot;Footer3&quot; Value=&quot;&quot;/&gt;&lt;Field Name=&quot;Footer4&quot; Value=&quot;&quot;/&gt;&lt;Field Name=&quot;LogoKopfColorPortrait&quot; Value=&quot;%Logos%\Kanton_farbig.2100.350.png&quot;/&gt;&lt;Field Name=&quot;LogoKopfBlackWhitePortrait&quot; Value=&quot;%Logos%\Kanton_schwarzweiss.2100.350.png&quot;/&gt;&lt;Field Name=&quot;BotschaftColorPortrait&quot; Value=&quot;&quot;/&gt;&lt;Field Name=&quot;BotschaftBlackWhitePortrait&quot; Value=&quot;&quot;/&gt;&lt;Field Name=&quot;LogoColorLandscape&quot; Value=&quot;&quot;/&gt;&lt;Field Name=&quot;LogoBlackWhiteLandscape&quot; Value=&quot;&quot;/&gt;&lt;Field Name=&quot;OlLogoSignature&quot; Value=&quot;&quot;/&gt;&lt;Field Name=&quot;PpThemesDefault&quot; Value=&quot;&quot;/&gt;&lt;Field Name=&quot;PpThemesPresentation&quot; Value=&quot;&quot;/&gt;&lt;Field Name=&quot;PpThemesSlide&quot; Value=&quot;&quot;/&gt;&lt;Field Name=&quot;PpThemesObject&quot; Value=&quot;&quot;/&gt;&lt;Field Name=&quot;PpLogoTitleSlides169&quot; Value=&quot;&quot;/&gt;&lt;Field Name=&quot;PpLogoContentSlides169&quot; Value=&quot;&quot;/&gt;&lt;Field Name=&quot;Wasserzeichen&quot; Value=&quot;&quot;/&gt;&lt;/DocProp&gt;&lt;DocProp UID=&quot;2006040509495284662868&quot; EntryUID=&quot;2016120213010317527248&quot;&gt;&lt;Field Name=&quot;IDName&quot; Value=&quot;Mattli Christian Dr.&quot;/&gt;&lt;Field Name=&quot;Name&quot; Value=&quot;Dr. Christian Mattli&quot;/&gt;&lt;Field Name=&quot;DirectPhone&quot; Value=&quot;+41 41 875 2050&quot;/&gt;&lt;Field Name=&quot;Mobile&quot; Value=&quot;&quot;/&gt;&lt;Field Name=&quot;EMail&quot; Value=&quot;christian.mattli@ur.ch&quot;/&gt;&lt;Field Name=&quot;SignatureHighResColor&quot; Value=&quot;%signatures%\christian.mattli.600dpi.color.700.300.jpg&quot;/&gt;&lt;Field Name=&quot;SignatureHighResBW&quot; Value=&quot;%signatures%\christian.mattli.600dpi.bw.700.300.jpg&quot;/&gt;&lt;Field Name=&quot;Vorname&quot; Value=&quot;&quot;/&gt;&lt;Field Name=&quot;Nachname&quot; Value=&quot;&quot;/&gt;&lt;Field Name=&quot;Initials&quot; Value=&quot;&quot;/&gt;&lt;/DocProp&gt;&lt;DocProp UID=&quot;200212191811121321310321301031x&quot; EntryUID=&quot;2016120213010317527248&quot;&gt;&lt;Field Name=&quot;IDName&quot; Value=&quot;Mattli Christian Dr.&quot;/&gt;&lt;Field Name=&quot;Name&quot; Value=&quot;Dr. Christian Mattli&quot;/&gt;&lt;Field Name=&quot;DirectPhone&quot; Value=&quot;+41 41 875 2050&quot;/&gt;&lt;Field Name=&quot;Mobile&quot; Value=&quot;&quot;/&gt;&lt;Field Name=&quot;EMail&quot; Value=&quot;christian.mattli@ur.ch&quot;/&gt;&lt;Field Name=&quot;SignatureHighResColor&quot; Value=&quot;%signatures%\christian.mattli.600dpi.color.700.300.jpg&quot;/&gt;&lt;Field Name=&quot;SignatureHighResBW&quot; Value=&quot;%signatures%\christian.mattli.600dpi.bw.700.300.jpg&quot;/&gt;&lt;Field Name=&quot;Vorname&quot; Value=&quot;&quot;/&gt;&lt;Field Name=&quot;Nachname&quot; Value=&quot;&quot;/&gt;&lt;Field Name=&quot;Initials&quot; Value=&quot;&quot;/&gt;&lt;/DocProp&gt;&lt;DocProp UID=&quot;2002122010583847234010578&quot; EntryUID=&quot;2016120213010317527248&quot;&gt;&lt;Field Name=&quot;IDName&quot; Value=&quot;Mattli Christian Dr.&quot;/&gt;&lt;Field Name=&quot;Name&quot; Value=&quot;Dr. Christian Mattli&quot;/&gt;&lt;Field Name=&quot;DirectPhone&quot; Value=&quot;+41 41 875 2050&quot;/&gt;&lt;Field Name=&quot;Mobile&quot; Value=&quot;&quot;/&gt;&lt;Field Name=&quot;EMail&quot; Value=&quot;christian.mattli@ur.ch&quot;/&gt;&lt;Field Name=&quot;SignatureHighResColor&quot; Value=&quot;%signatures%\christian.mattli.600dpi.color.700.300.jpg&quot;/&gt;&lt;Field Name=&quot;SignatureHighResBW&quot; Value=&quot;%signatures%\christian.mattli.600dpi.bw.700.300.jpg&quot;/&gt;&lt;Field Name=&quot;Vorname&quot; Value=&quot;&quot;/&gt;&lt;Field Name=&quot;Nachname&quot; Value=&quot;&quot;/&gt;&lt;Field Name=&quot;Initials&quot; Value=&quot;&quot;/&gt;&lt;/DocProp&gt;&lt;DocProp UID=&quot;2003061115381095709037&quot; EntryUID=&quot;2003121817293296325874&quot;&gt;&lt;Field Name=&quot;IDName&quot; Value=&quot;(Leer)&quot;/&gt;&lt;Field Name=&quot;Name&quot; Value=&quot;&quot;/&gt;&lt;Field Name=&quot;DirectPhone&quot; Value=&quot;&quot;/&gt;&lt;Field Name=&quot;Mobile&quot; Value=&quot;&quot;/&gt;&lt;Field Name=&quot;EMail&quot; Value=&quot;&quot;/&gt;&lt;Field Name=&quot;SignatureHighResColor&quot; Value=&quot;&quot;/&gt;&lt;Field Name=&quot;SignatureHighResBW&quot; Value=&quot;&quot;/&gt;&lt;Field Name=&quot;Vorname&quot; Value=&quot;&quot;/&gt;&lt;Field Name=&quot;Nachname&quot; Value=&quot;&quot;/&gt;&lt;Field Name=&quot;Initials&quot; Value=&quot;&quot;/&gt;&lt;/DocProp&gt;&lt;DocProp UID=&quot;2014100909000750901714&quot; EntryUID=&quot;2006103008403590937175&quot;&gt;&lt;Field Name=&quot;IDName&quot; Value=&quot;Nein&quot;/&gt;&lt;Field Name=&quot;YesNoText&quot; Value=&quot;Nein&quot;/&gt;&lt;/DocProp&gt;&lt;DocProp UID=&quot;2015043016195084617168&quot; EntryUID=&quot;2015111109075225578472&quot;&gt;&lt;Field Name=&quot;IDName&quot; Value=&quot;Generalsekretär&quot;/&gt;&lt;Field Name=&quot;Function&quot; Value=&quot;Generalsekretär&quot;/&gt;&lt;Field Name=&quot;FunctionZ2&quot; Value=&quot;&quot;/&gt;&lt;/DocProp&gt;&lt;DocProp UID=&quot;2015043016203775177837&quot; EntryUID=&quot;2003121817293296325874&quot;&gt;&lt;Field Name=&quot;IDName&quot; Value=&quot;(Leer)&quot;/&gt;&lt;Field Name=&quot;Function&quot; Value=&quot;&quot;/&gt;&lt;Field Name=&quot;FunctionZ2&quot; Value=&quot;&quot;/&gt;&lt;/DocProp&gt;&lt;DocProp UID=&quot;2015111314092304757595&quot; EntryUID=&quot;2055&quot;&gt;&lt;Field Name=&quot;IDName&quot; Value=&quot;German&quot;/&gt;&lt;/DocProp&gt;&lt;DocProp UID=&quot;2004112217333376588294&quot; EntryUID=&quot;2004123010144120300001&quot;&gt;&lt;Field UID=&quot;2016022409393107506130&quot; Name=&quot;PresentationTitle&quot; Value=&quot;BKD-Konferenz&quot;/&gt;&lt;Field UID=&quot;2016022409393485137691&quot; Name=&quot;PresentationSubtitle&quot; Value=&quot;&quot;/&gt;&lt;Field UID=&quot;2016022409431225454296&quot; Name=&quot;PresentationVeranstaltung&quot; Value=&quot;&quot;/&gt;&lt;Field UID=&quot;2016022409452373572475&quot; Name=&quot;PresentationDate&quot; Value=&quot;30. Juni 2017&quot;/&gt;&lt;Field UID=&quot;2016022409393604268902&quot; Name=&quot;PresentationProjecttitle&quot; Value=&quot;&quot;/&gt;&lt;/DocProp&gt;&lt;/DocProps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tite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&#10;bearbeite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6.03.20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Referatswechsel: Tite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Direktion&quot;, &quot;Direktion&quot;)]][[If(MasterProperty(&quot;Direktion&quot;, &quot;Direktion&quot;)=&quot;&quot;, MasterProperty(&quot;Direktion&quot;, &quot;Amt&quot;), &quot;&quot;)]]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Agend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egrüssung/Informationen des Vorstehers (LA Beat Jörg)&#10;Einführung von Home-Office in der kantonalen Verwaltung (LA Beat Jörg)&#10;Globalbudget Personal: Controlling (GS BKD)&#10;Film BSV-Projekt (Vorsteher AfKS) &#10;Website urwegs.ch (Vorsteher AfV)&#10;Kommunikationsrichtlinien des Kantons (GS BKD)&#10;Sicherheit in den Büros BKD und KESB (GS BKD)&#10;Verschiede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Author&quot;, &quot;Name&quot;)=&quot;&quot;, &quot;&quot;, MasterProperty(&quot;Author&quot;, &quot;Name&quot;))]][[IF(MasterProperty(&quot;Function1&quot;, &quot;Function&quot;)=&quot;&quot;, &quot;&quot;, &quot;, &quot; &amp; MasterProperty(&quot;Function1&quot;, &quot;Function&quot;))]][[IF(MasterProperty(&quot;Function1&quot;, &quot;FunctionZ2&quot;)=&quot;&quot;, &quot;&quot;, &quot; &quot; &amp; MasterProperty(&quot;Function1&quot;, &quot;FunctionZ2&quot;))]]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Direktion&quot;, &quot;Direktion&quot;)]][[If(MasterProperty(&quot;Direktion&quot;, &quot;Direktion&quot;)=&quot;&quot;, MasterProperty(&quot;Direktion&quot;, &quot;Amt&quot;), &quot;&quot;)]]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Veranstaltung&quot;)]]&#10;[[MasterProperty(&quot;CustomField&quot;, &quot;PresentationDate&quot;)]]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Herzlichen Dank für Ihre Aufmerksamkeit!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&#10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inführung von Home-Offic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0. Juni 201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oraussetzungen&#10;Beendete Einarbeitungszeit von drei Monaten&#10;Hohe Fachkompetenz und Zuverlässigkeit des Mitarbeitenden&#10;Volles Vertrauen des Arbeitgebers&#10;Für Home-Office geeignete Aufgaben&#10;Erreichbarkeit während der Blockzeiten&#10;Für Home-Office geeigneter Arbeitsplatz (Raum, Licht, Lärm, Ergonomie)&#10;&#10;Falls ja: Direktionsvorsteher bestimmt maximale Home-Office-Zeit pro Woche&#10;Wochentag/Halbtage sind zu definieren und in Outlook einzutragen&#10;Mitarbeiter/in erhält Notebook/Convertible&#10;Einhaltung der täglichen Normalarbeitszeit von 8,4 h&#10;Weisung «Home-Office-Arbeit» per 1. August 201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ragen?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Direktion&quot;, &quot;Direktion&quot;)]][[If(MasterProperty(&quot;Direktion&quot;, &quot;Amt&quot;)=&quot;&quot;, &quot;&quot;, &quot; &quot; &amp; MasterProperty(&quot;Direktion&quot;, &quot;Amt&quot;))]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6.03.20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Author&quot;, &quot;Name&quot;)=&quot;&quot;, &quot;&quot;, MasterProperty(&quot;Author&quot;, &quot;Name&quot;))]][[IF(MasterProperty(&quot;Function1&quot;, &quot;Function&quot;)=&quot;&quot;, &quot;&quot;, &quot;, &quot; &amp; MasterProperty(&quot;Function1&quot;, &quot;Function&quot;))]][[IF(MasterProperty(&quot;Function1&quot;, &quot;FunctionZ2&quot;)=&quot;&quot;, &quot;&quot;, &quot; &quot; &amp; MasterProperty(&quot;Function1&quot;, &quot;FunctionZ2&quot;))]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1 einfügen Untertitel 2 einfüge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Title&quot;)]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Subtitle&quot;)]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Veranstaltung&quot;)]]&#10;[[MasterProperty(&quot;CustomField&quot;, &quot;PresentationDate&quot;)]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heme/theme1.xml><?xml version="1.0" encoding="utf-8"?>
<a:theme xmlns:a="http://schemas.openxmlformats.org/drawingml/2006/main" name="kanton_uri_4_3">
  <a:themeElements>
    <a:clrScheme name="Kanton Uri">
      <a:dk1>
        <a:srgbClr val="1D182C"/>
      </a:dk1>
      <a:lt1>
        <a:srgbClr val="FEF20A"/>
      </a:lt1>
      <a:dk2>
        <a:srgbClr val="9B9B9B"/>
      </a:dk2>
      <a:lt2>
        <a:srgbClr val="FEFCA2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_uri_4_3" id="{6A360CD6-30D5-423E-A24A-593913AA5CD3}" vid="{98C12159-060D-46F7-9892-E2FA934AF457}"/>
    </a:ext>
  </a:extLst>
</a:theme>
</file>

<file path=ppt/theme/theme2.xml><?xml version="1.0" encoding="utf-8"?>
<a:theme xmlns:a="http://schemas.openxmlformats.org/drawingml/2006/main" name="Inhalt Standard">
  <a:themeElements>
    <a:clrScheme name="Tabelle">
      <a:dk1>
        <a:srgbClr val="1D182C"/>
      </a:dk1>
      <a:lt1>
        <a:srgbClr val="D9D9D9"/>
      </a:lt1>
      <a:dk2>
        <a:srgbClr val="9B9B9B"/>
      </a:dk2>
      <a:lt2>
        <a:srgbClr val="FFF19F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alt ohne gelben Balken">
  <a:themeElements>
    <a:clrScheme name="Kanton Uri">
      <a:dk1>
        <a:srgbClr val="1D182C"/>
      </a:dk1>
      <a:lt1>
        <a:srgbClr val="FEF20A"/>
      </a:lt1>
      <a:dk2>
        <a:srgbClr val="9B9B9B"/>
      </a:dk2>
      <a:lt2>
        <a:srgbClr val="FEFCA2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">
  <a:themeElements>
    <a:clrScheme name="Kanton Uri">
      <a:dk1>
        <a:srgbClr val="1D182C"/>
      </a:dk1>
      <a:lt1>
        <a:srgbClr val="FEF20A"/>
      </a:lt1>
      <a:dk2>
        <a:srgbClr val="9B9B9B"/>
      </a:dk2>
      <a:lt2>
        <a:srgbClr val="FEFCA2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1399</Words>
  <Application>Microsoft Office PowerPoint</Application>
  <PresentationFormat>Bildschirmpräsentation (4:3)</PresentationFormat>
  <Paragraphs>275</Paragraphs>
  <Slides>27</Slides>
  <Notes>27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Arial</vt:lpstr>
      <vt:lpstr>Calibri</vt:lpstr>
      <vt:lpstr>DINPro</vt:lpstr>
      <vt:lpstr>DINPro-Bold</vt:lpstr>
      <vt:lpstr>Times New Roman</vt:lpstr>
      <vt:lpstr>Wingdings</vt:lpstr>
      <vt:lpstr>kanton_uri_4_3</vt:lpstr>
      <vt:lpstr>Inhalt Standard</vt:lpstr>
      <vt:lpstr>Inhalt ohne gelben Balken</vt:lpstr>
      <vt:lpstr>image</vt:lpstr>
      <vt:lpstr>Folie</vt:lpstr>
      <vt:lpstr>PowerPoint-Präsentation</vt:lpstr>
      <vt:lpstr>Agenda</vt:lpstr>
      <vt:lpstr>Ausgangslage (1/5)</vt:lpstr>
      <vt:lpstr>Ausgangslage (2/5)</vt:lpstr>
      <vt:lpstr>Ausgangslage (3/5)</vt:lpstr>
      <vt:lpstr>Ausgangslage (4/5)</vt:lpstr>
      <vt:lpstr>Ausgangslage (5/5)</vt:lpstr>
      <vt:lpstr>Darstellung des geltenden Regimes (1/6)</vt:lpstr>
      <vt:lpstr>Darstellung des geltenden Regimes (2/6)</vt:lpstr>
      <vt:lpstr>Darstellung des geltenden Regimes (3/6)</vt:lpstr>
      <vt:lpstr>Darstellung des geltenden Regimes (4/6)</vt:lpstr>
      <vt:lpstr>Darstellung des geltenden Regimes (5/6)</vt:lpstr>
      <vt:lpstr>Darstellung des geltenden Regimes (6/6)</vt:lpstr>
      <vt:lpstr>Grundzüge des neuen Gesetzes (1/8)</vt:lpstr>
      <vt:lpstr>Grundzüge des neuen Gesetzes (2/8)</vt:lpstr>
      <vt:lpstr>Grundzüge des neuen Gesetzes (3/8)</vt:lpstr>
      <vt:lpstr>Grundzüge des neuen Gesetzes (4/8)</vt:lpstr>
      <vt:lpstr>Grundzüge des neuen Gesetzes (5/8)</vt:lpstr>
      <vt:lpstr>Grundzüge des neuen Gesetzes (6/8)</vt:lpstr>
      <vt:lpstr>Grundzüge des neuen Gesetzes (7/8)</vt:lpstr>
      <vt:lpstr>Grundzüge des neuen Gesetzes (8/8)</vt:lpstr>
      <vt:lpstr>Finanzielle Wirkungen (1/3)</vt:lpstr>
      <vt:lpstr>Finanzielle Wirkungen (2/3)</vt:lpstr>
      <vt:lpstr>Finanzielle Wirkungen (3/3)</vt:lpstr>
      <vt:lpstr>Folgerungen und weiteres Vorgehen (1/2)</vt:lpstr>
      <vt:lpstr>Folgerungen und weiteres Vorgehen (2/2)</vt:lpstr>
      <vt:lpstr>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Horat Peter</dc:creator>
  <cp:lastModifiedBy>Mattli Christian</cp:lastModifiedBy>
  <cp:revision>259</cp:revision>
  <cp:lastPrinted>2019-02-21T10:26:25Z</cp:lastPrinted>
  <dcterms:created xsi:type="dcterms:W3CDTF">2012-10-30T16:07:25Z</dcterms:created>
  <dcterms:modified xsi:type="dcterms:W3CDTF">2019-06-25T19:24:14Z</dcterms:modified>
</cp:coreProperties>
</file>