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36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0" r:id="rId3"/>
    <p:sldId id="264" r:id="rId4"/>
    <p:sldId id="266" r:id="rId5"/>
    <p:sldId id="267" r:id="rId6"/>
    <p:sldId id="268" r:id="rId7"/>
    <p:sldId id="269" r:id="rId8"/>
    <p:sldId id="270" r:id="rId9"/>
    <p:sldId id="271" r:id="rId10"/>
    <p:sldId id="259" r:id="rId11"/>
    <p:sldId id="272" r:id="rId12"/>
    <p:sldId id="265" r:id="rId13"/>
    <p:sldId id="273" r:id="rId14"/>
    <p:sldId id="274" r:id="rId15"/>
    <p:sldId id="275" r:id="rId16"/>
    <p:sldId id="276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545"/>
  </p:normalViewPr>
  <p:slideViewPr>
    <p:cSldViewPr snapToGrid="0" snapToObjects="1"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4BAF4-3C42-4C4E-B7E8-F7EFA66F4A58}" type="datetimeFigureOut">
              <a:rPr lang="de-DE" smtClean="0"/>
              <a:pPr/>
              <a:t>19.06.2019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88EBA-3B44-5B4F-989E-4E7C35F5D32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167440-FAA4-E647-8431-3787BEBF26EE}" type="datetimeFigureOut">
              <a:rPr lang="de-DE" smtClean="0"/>
              <a:t>19.06.2019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91D6AA-EF89-1742-80A2-350330DAB0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932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91D6AA-EF89-1742-80A2-350330DAB05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8009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7DDA-EEEA-C745-9344-D03A85534673}" type="datetimeFigureOut">
              <a:rPr lang="de-DE" smtClean="0"/>
              <a:pPr/>
              <a:t>19.06.2019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9981-91CC-C148-B8AC-2424CFCA092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8626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7DDA-EEEA-C745-9344-D03A85534673}" type="datetimeFigureOut">
              <a:rPr lang="de-DE" smtClean="0"/>
              <a:pPr/>
              <a:t>19.06.2019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9981-91CC-C148-B8AC-2424CFCA092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3268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7DDA-EEEA-C745-9344-D03A85534673}" type="datetimeFigureOut">
              <a:rPr lang="de-DE" smtClean="0"/>
              <a:pPr/>
              <a:t>19.06.2019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9981-91CC-C148-B8AC-2424CFCA092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1918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7DDA-EEEA-C745-9344-D03A85534673}" type="datetimeFigureOut">
              <a:rPr lang="de-DE" smtClean="0"/>
              <a:pPr/>
              <a:t>19.06.2019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9981-91CC-C148-B8AC-2424CFCA092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0052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7DDA-EEEA-C745-9344-D03A85534673}" type="datetimeFigureOut">
              <a:rPr lang="de-DE" smtClean="0"/>
              <a:pPr/>
              <a:t>19.06.2019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9981-91CC-C148-B8AC-2424CFCA092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2855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7DDA-EEEA-C745-9344-D03A85534673}" type="datetimeFigureOut">
              <a:rPr lang="de-DE" smtClean="0"/>
              <a:pPr/>
              <a:t>19.06.2019</a:t>
            </a:fld>
            <a:endParaRPr lang="de-D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9981-91CC-C148-B8AC-2424CFCA092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2238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7DDA-EEEA-C745-9344-D03A85534673}" type="datetimeFigureOut">
              <a:rPr lang="de-DE" smtClean="0"/>
              <a:pPr/>
              <a:t>19.06.2019</a:t>
            </a:fld>
            <a:endParaRPr lang="de-D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9981-91CC-C148-B8AC-2424CFCA092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9859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7DDA-EEEA-C745-9344-D03A85534673}" type="datetimeFigureOut">
              <a:rPr lang="de-DE" smtClean="0"/>
              <a:pPr/>
              <a:t>19.06.2019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9981-91CC-C148-B8AC-2424CFCA092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9296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7DDA-EEEA-C745-9344-D03A85534673}" type="datetimeFigureOut">
              <a:rPr lang="de-DE" smtClean="0"/>
              <a:pPr/>
              <a:t>19.06.2019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9981-91CC-C148-B8AC-2424CFCA092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1330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7DDA-EEEA-C745-9344-D03A85534673}" type="datetimeFigureOut">
              <a:rPr lang="de-DE" smtClean="0"/>
              <a:pPr/>
              <a:t>19.06.2019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9981-91CC-C148-B8AC-2424CFCA092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5161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7DDA-EEEA-C745-9344-D03A85534673}" type="datetimeFigureOut">
              <a:rPr lang="de-DE" smtClean="0"/>
              <a:pPr/>
              <a:t>19.06.2019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9981-91CC-C148-B8AC-2424CFCA092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8652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7DDA-EEEA-C745-9344-D03A85534673}" type="datetimeFigureOut">
              <a:rPr lang="de-DE" smtClean="0"/>
              <a:pPr/>
              <a:t>19.06.2019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9981-91CC-C148-B8AC-2424CFCA092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8735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7DDA-EEEA-C745-9344-D03A85534673}" type="datetimeFigureOut">
              <a:rPr lang="de-DE" smtClean="0"/>
              <a:pPr/>
              <a:t>19.06.2019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9981-91CC-C148-B8AC-2424CFCA092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0137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7DDA-EEEA-C745-9344-D03A85534673}" type="datetimeFigureOut">
              <a:rPr lang="de-DE" smtClean="0"/>
              <a:pPr/>
              <a:t>19.06.2019</a:t>
            </a:fld>
            <a:endParaRPr lang="de-DE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9981-91CC-C148-B8AC-2424CFCA092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406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7DDA-EEEA-C745-9344-D03A85534673}" type="datetimeFigureOut">
              <a:rPr lang="de-DE" smtClean="0"/>
              <a:pPr/>
              <a:t>19.06.2019</a:t>
            </a:fld>
            <a:endParaRPr lang="de-D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9981-91CC-C148-B8AC-2424CFCA092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2451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7DDA-EEEA-C745-9344-D03A85534673}" type="datetimeFigureOut">
              <a:rPr lang="de-DE" smtClean="0"/>
              <a:pPr/>
              <a:t>19.06.2019</a:t>
            </a:fld>
            <a:endParaRPr lang="de-DE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9981-91CC-C148-B8AC-2424CFCA092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0363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7DDA-EEEA-C745-9344-D03A85534673}" type="datetimeFigureOut">
              <a:rPr lang="de-DE" smtClean="0"/>
              <a:pPr/>
              <a:t>19.06.2019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9981-91CC-C148-B8AC-2424CFCA092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5275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2E37DDA-EEEA-C745-9344-D03A85534673}" type="datetimeFigureOut">
              <a:rPr lang="de-DE" smtClean="0"/>
              <a:pPr/>
              <a:t>19.06.2019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29981-91CC-C148-B8AC-2424CFCA092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49671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  <p:sldLayoutId id="2147483948" r:id="rId12"/>
    <p:sldLayoutId id="2147483949" r:id="rId13"/>
    <p:sldLayoutId id="2147483950" r:id="rId14"/>
    <p:sldLayoutId id="2147483951" r:id="rId15"/>
    <p:sldLayoutId id="2147483952" r:id="rId16"/>
    <p:sldLayoutId id="214748395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1803" y="1201614"/>
            <a:ext cx="7626928" cy="3329581"/>
          </a:xfrm>
        </p:spPr>
        <p:txBody>
          <a:bodyPr>
            <a:normAutofit fontScale="90000"/>
          </a:bodyPr>
          <a:lstStyle/>
          <a:p>
            <a:pPr algn="ctr"/>
            <a:r>
              <a:rPr lang="de-DE" sz="4800" b="1" dirty="0" smtClean="0"/>
              <a:t>Schulärztliche Untersuchung in der 2. Oberstufe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r>
              <a:rPr lang="de-DE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Ablauf Schuluntersuchung</a:t>
            </a:r>
            <a:endParaRPr lang="de-DE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de-DE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Warum </a:t>
            </a:r>
            <a:r>
              <a:rPr lang="de-DE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impfen?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Krankheiten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9483" y="1152983"/>
            <a:ext cx="7964975" cy="5028910"/>
          </a:xfrm>
        </p:spPr>
        <p:txBody>
          <a:bodyPr>
            <a:normAutofit fontScale="92500" lnSpcReduction="10000"/>
          </a:bodyPr>
          <a:lstStyle/>
          <a:p>
            <a:r>
              <a:rPr lang="de-DE" b="1" dirty="0"/>
              <a:t>FSME </a:t>
            </a:r>
          </a:p>
          <a:p>
            <a:pPr lvl="1"/>
            <a:r>
              <a:rPr lang="de-DE" sz="2000" dirty="0"/>
              <a:t>Zeckenhirnhautentzündung</a:t>
            </a:r>
          </a:p>
          <a:p>
            <a:pPr marL="457200" lvl="1" indent="0">
              <a:buNone/>
            </a:pPr>
            <a:endParaRPr lang="de-DE" sz="2000" dirty="0"/>
          </a:p>
          <a:p>
            <a:pPr marL="457200" lvl="1" indent="0">
              <a:buNone/>
            </a:pPr>
            <a:endParaRPr lang="de-DE" sz="2000" dirty="0"/>
          </a:p>
          <a:p>
            <a:r>
              <a:rPr lang="de-DE" b="1" dirty="0" err="1"/>
              <a:t>Meningokokken</a:t>
            </a:r>
            <a:r>
              <a:rPr lang="de-DE" b="1"/>
              <a:t> </a:t>
            </a:r>
            <a:endParaRPr lang="de-DE" dirty="0"/>
          </a:p>
          <a:p>
            <a:pPr lvl="1"/>
            <a:r>
              <a:rPr lang="de-DE" dirty="0"/>
              <a:t>Schwerste Hirnhautentzündung</a:t>
            </a:r>
          </a:p>
          <a:p>
            <a:pPr lvl="1"/>
            <a:r>
              <a:rPr lang="de-DE" dirty="0"/>
              <a:t> macht auch schwere Hautveränderungen</a:t>
            </a:r>
          </a:p>
          <a:p>
            <a:pPr marL="457200" lvl="1" indent="0">
              <a:buNone/>
            </a:pPr>
            <a:endParaRPr lang="de-DE" dirty="0"/>
          </a:p>
          <a:p>
            <a:pPr marL="457200" lvl="1" indent="0">
              <a:buNone/>
            </a:pPr>
            <a:endParaRPr lang="de-DE" dirty="0"/>
          </a:p>
          <a:p>
            <a:r>
              <a:rPr lang="de-DE" b="1" dirty="0"/>
              <a:t>Varizellen</a:t>
            </a:r>
          </a:p>
          <a:p>
            <a:pPr lvl="1"/>
            <a:r>
              <a:rPr lang="de-DE" dirty="0"/>
              <a:t>Bläschen und starker Juckreiz, im </a:t>
            </a:r>
          </a:p>
          <a:p>
            <a:pPr marL="457200" lvl="1" indent="0">
              <a:buNone/>
            </a:pPr>
            <a:r>
              <a:rPr lang="de-DE" dirty="0"/>
              <a:t>	jugendlichen und erwachsenen Alter</a:t>
            </a:r>
          </a:p>
          <a:p>
            <a:pPr marL="457200" lvl="1" indent="0">
              <a:buNone/>
            </a:pPr>
            <a:r>
              <a:rPr lang="de-DE" dirty="0"/>
              <a:t>	gefährlich</a:t>
            </a:r>
          </a:p>
          <a:p>
            <a:endParaRPr lang="de-DE" b="1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1271" y="1833888"/>
            <a:ext cx="1808220" cy="904110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9733" y="4421887"/>
            <a:ext cx="1331295" cy="133886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5C5F992-EAAA-BD43-8CF0-644D01DADB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6297" y="2983230"/>
            <a:ext cx="1808220" cy="11934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7DB422-FE8E-604E-96FB-911DB0B09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Krankheiten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F5D41F2-D1D4-2E4C-9729-881EF1304662}"/>
              </a:ext>
            </a:extLst>
          </p:cNvPr>
          <p:cNvSpPr txBox="1"/>
          <p:nvPr/>
        </p:nvSpPr>
        <p:spPr>
          <a:xfrm>
            <a:off x="702128" y="1649186"/>
            <a:ext cx="643345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/>
              <a:t>Hepatitis B: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b="1" dirty="0"/>
              <a:t>	</a:t>
            </a:r>
            <a:r>
              <a:rPr lang="de-DE" dirty="0"/>
              <a:t>Leberentzündung mit Gelbsucht</a:t>
            </a:r>
          </a:p>
          <a:p>
            <a:r>
              <a:rPr lang="de-DE" dirty="0"/>
              <a:t>		und chronischer Lebererkrankung</a:t>
            </a:r>
          </a:p>
          <a:p>
            <a:endParaRPr lang="de-DE" sz="2000" dirty="0"/>
          </a:p>
          <a:p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/>
              <a:t>HPV-Impfung: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dirty="0"/>
              <a:t>	Krebs  (Gebärmutter, Penis, Rachen)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dirty="0"/>
              <a:t>	Warzen an Geschlechtsteilen vorbeugen</a:t>
            </a:r>
          </a:p>
          <a:p>
            <a:endParaRPr lang="de-DE" sz="2000" dirty="0"/>
          </a:p>
          <a:p>
            <a:endParaRPr lang="de-DE" sz="2000" dirty="0"/>
          </a:p>
          <a:p>
            <a:endParaRPr lang="de-DE" sz="2000" dirty="0"/>
          </a:p>
          <a:p>
            <a:endParaRPr lang="de-DE" sz="2000" dirty="0"/>
          </a:p>
          <a:p>
            <a:r>
              <a:rPr lang="de-DE" sz="2000" dirty="0"/>
              <a:t> </a:t>
            </a:r>
          </a:p>
        </p:txBody>
      </p:sp>
      <p:pic>
        <p:nvPicPr>
          <p:cNvPr id="6" name="Bild 4">
            <a:extLst>
              <a:ext uri="{FF2B5EF4-FFF2-40B4-BE49-F238E27FC236}">
                <a16:creationId xmlns:a16="http://schemas.microsoft.com/office/drawing/2014/main" id="{35F298AD-962F-6A4B-869F-475861822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8385" y="1657396"/>
            <a:ext cx="2074401" cy="1410898"/>
          </a:xfrm>
          <a:prstGeom prst="rect">
            <a:avLst/>
          </a:prstGeom>
        </p:spPr>
      </p:pic>
      <p:pic>
        <p:nvPicPr>
          <p:cNvPr id="7" name="Bild 6">
            <a:extLst>
              <a:ext uri="{FF2B5EF4-FFF2-40B4-BE49-F238E27FC236}">
                <a16:creationId xmlns:a16="http://schemas.microsoft.com/office/drawing/2014/main" id="{09699657-E512-AA41-A21B-5F20A80AA3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646" y="3580918"/>
            <a:ext cx="1784887" cy="216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646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7ACFF02A-8BED-6B44-A114-E56469870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295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6C23A4-14C0-2E4F-B20C-0B3876A71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8087790" cy="1400530"/>
          </a:xfrm>
        </p:spPr>
        <p:txBody>
          <a:bodyPr/>
          <a:lstStyle/>
          <a:p>
            <a:pPr algn="ctr"/>
            <a:r>
              <a:rPr lang="de-DE" dirty="0"/>
              <a:t>Internetseiten über Impfen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5FB9B4-173C-4E44-8442-7AC28AF48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2100" y="2046515"/>
            <a:ext cx="6711654" cy="4195481"/>
          </a:xfrm>
        </p:spPr>
        <p:txBody>
          <a:bodyPr/>
          <a:lstStyle/>
          <a:p>
            <a:r>
              <a:rPr lang="de-DE" sz="3200" dirty="0" err="1"/>
              <a:t>Sichimpfen.ch</a:t>
            </a:r>
            <a:endParaRPr lang="de-DE" sz="3200" dirty="0"/>
          </a:p>
          <a:p>
            <a:r>
              <a:rPr lang="de-DE" sz="3200" dirty="0" err="1"/>
              <a:t>Infovac.ch</a:t>
            </a:r>
            <a:endParaRPr lang="de-DE" sz="3200" dirty="0"/>
          </a:p>
          <a:p>
            <a:r>
              <a:rPr lang="de-DE" sz="3200" dirty="0" err="1"/>
              <a:t>Bag.admin.ch</a:t>
            </a:r>
            <a:r>
              <a:rPr lang="de-DE" sz="3200" dirty="0"/>
              <a:t>&gt;&gt;&gt;Themen&gt;&gt;&gt;&gt;übertragbare Krankheiten</a:t>
            </a:r>
          </a:p>
          <a:p>
            <a:r>
              <a:rPr lang="de-DE" sz="3200" dirty="0" err="1"/>
              <a:t>Meineimpfungen.ch</a:t>
            </a:r>
            <a:endParaRPr lang="de-DE" sz="32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0928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5F3DC4-B0FD-9C47-B879-1DE242AB7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MEINEIMPFUNGEN.CH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2BEC41DC-0786-7746-8E35-4C9370B949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88" y="2485362"/>
            <a:ext cx="6711950" cy="3330313"/>
          </a:xfrm>
        </p:spPr>
      </p:pic>
    </p:spTree>
    <p:extLst>
      <p:ext uri="{BB962C8B-B14F-4D97-AF65-F5344CB8AC3E}">
        <p14:creationId xmlns:p14="http://schemas.microsoft.com/office/powerpoint/2010/main" val="3483542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1DD6DA-9B11-E44B-8C72-500330DC5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09" y="452718"/>
            <a:ext cx="8169433" cy="1400530"/>
          </a:xfrm>
        </p:spPr>
        <p:txBody>
          <a:bodyPr/>
          <a:lstStyle/>
          <a:p>
            <a:r>
              <a:rPr lang="de-DE" dirty="0"/>
              <a:t>YOU TUBE FILME ÜBER IMPFEN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06429D8-FF9E-FD4B-811F-B2A2C65EA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9300" y="2662519"/>
            <a:ext cx="6711654" cy="4195481"/>
          </a:xfrm>
        </p:spPr>
        <p:txBody>
          <a:bodyPr>
            <a:normAutofit/>
          </a:bodyPr>
          <a:lstStyle/>
          <a:p>
            <a:r>
              <a:rPr lang="de-DE" sz="3200" dirty="0"/>
              <a:t>YAEZ Verlag Impfen</a:t>
            </a:r>
          </a:p>
          <a:p>
            <a:r>
              <a:rPr lang="de-DE" sz="3200" dirty="0" err="1"/>
              <a:t>netdoktor.de</a:t>
            </a:r>
            <a:r>
              <a:rPr lang="de-DE" sz="3200" dirty="0"/>
              <a:t> Impfen</a:t>
            </a:r>
          </a:p>
          <a:p>
            <a:r>
              <a:rPr lang="de-DE" sz="3200" dirty="0" err="1"/>
              <a:t>explainiti</a:t>
            </a:r>
            <a:r>
              <a:rPr lang="de-DE" sz="3200" dirty="0"/>
              <a:t> Impfen</a:t>
            </a:r>
          </a:p>
        </p:txBody>
      </p:sp>
    </p:spTree>
    <p:extLst>
      <p:ext uri="{BB962C8B-B14F-4D97-AF65-F5344CB8AC3E}">
        <p14:creationId xmlns:p14="http://schemas.microsoft.com/office/powerpoint/2010/main" val="1100023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E46FFA31-49BC-4349-ADA5-B898BC021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715" y="0"/>
            <a:ext cx="6836569" cy="68580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7FB1DFD4-2462-AC43-964A-51BA00AB84BF}"/>
              </a:ext>
            </a:extLst>
          </p:cNvPr>
          <p:cNvSpPr txBox="1"/>
          <p:nvPr/>
        </p:nvSpPr>
        <p:spPr>
          <a:xfrm>
            <a:off x="2057399" y="4016827"/>
            <a:ext cx="466997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800" b="1" dirty="0"/>
              <a:t>FRAGEN</a:t>
            </a:r>
          </a:p>
          <a:p>
            <a:r>
              <a:rPr lang="de-DE" sz="8800" b="1" dirty="0"/>
              <a:t>      ?</a:t>
            </a:r>
          </a:p>
        </p:txBody>
      </p:sp>
    </p:spTree>
    <p:extLst>
      <p:ext uri="{BB962C8B-B14F-4D97-AF65-F5344CB8AC3E}">
        <p14:creationId xmlns:p14="http://schemas.microsoft.com/office/powerpoint/2010/main" val="1411858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44"/>
                    </a14:imgEffect>
                    <a14:imgEffect>
                      <a14:saturation sat="97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8529" y="720976"/>
            <a:ext cx="7866941" cy="1400530"/>
          </a:xfrm>
        </p:spPr>
        <p:txBody>
          <a:bodyPr>
            <a:normAutofit/>
          </a:bodyPr>
          <a:lstStyle/>
          <a:p>
            <a:pPr algn="ctr"/>
            <a:r>
              <a:rPr lang="de-DE" b="1" dirty="0"/>
              <a:t>Ablauf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95779" y="2461139"/>
            <a:ext cx="6711654" cy="4195481"/>
          </a:xfrm>
        </p:spPr>
        <p:txBody>
          <a:bodyPr/>
          <a:lstStyle/>
          <a:p>
            <a:r>
              <a:rPr lang="de-DE" dirty="0"/>
              <a:t>Gespräch</a:t>
            </a:r>
          </a:p>
          <a:p>
            <a:endParaRPr lang="de-DE" dirty="0"/>
          </a:p>
          <a:p>
            <a:pPr>
              <a:buNone/>
            </a:pPr>
            <a:endParaRPr lang="de-DE" dirty="0"/>
          </a:p>
          <a:p>
            <a:endParaRPr lang="de-DE" dirty="0"/>
          </a:p>
          <a:p>
            <a:r>
              <a:rPr lang="de-DE" dirty="0"/>
              <a:t>Auf Wunsch Untersuchung </a:t>
            </a:r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endParaRPr lang="de-DE" dirty="0"/>
          </a:p>
          <a:p>
            <a:r>
              <a:rPr lang="de-DE" dirty="0" err="1"/>
              <a:t>Evt</a:t>
            </a:r>
            <a:r>
              <a:rPr lang="de-DE" dirty="0"/>
              <a:t>. Impfung, falls erwünscht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2713" y="2150079"/>
            <a:ext cx="2079421" cy="1212383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4086" y="3673437"/>
            <a:ext cx="2193857" cy="1096929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2713" y="5302667"/>
            <a:ext cx="2205230" cy="11026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7A98CA-FD48-7E49-8D42-D53D24992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Gespräch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79C46928-AA38-D74A-9FF5-540B4F4B51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801" y="1567543"/>
            <a:ext cx="8363489" cy="4177696"/>
          </a:xfrm>
        </p:spPr>
      </p:pic>
    </p:spTree>
    <p:extLst>
      <p:ext uri="{BB962C8B-B14F-4D97-AF65-F5344CB8AC3E}">
        <p14:creationId xmlns:p14="http://schemas.microsoft.com/office/powerpoint/2010/main" val="3221455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829085-432B-F74C-BEBD-F8120D6D5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Untersuchung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AEC304F-AC55-DC4F-BB99-6057F5641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1426" y="2052923"/>
            <a:ext cx="6711654" cy="4195481"/>
          </a:xfrm>
        </p:spPr>
        <p:txBody>
          <a:bodyPr/>
          <a:lstStyle/>
          <a:p>
            <a:r>
              <a:rPr lang="de-DE" dirty="0" err="1"/>
              <a:t>Grösse</a:t>
            </a:r>
            <a:endParaRPr lang="de-DE" dirty="0"/>
          </a:p>
          <a:p>
            <a:r>
              <a:rPr lang="de-DE" dirty="0"/>
              <a:t>Gewicht</a:t>
            </a:r>
          </a:p>
          <a:p>
            <a:r>
              <a:rPr lang="de-DE" dirty="0"/>
              <a:t>Blutdruck</a:t>
            </a:r>
          </a:p>
          <a:p>
            <a:r>
              <a:rPr lang="de-DE" dirty="0"/>
              <a:t>Sehschärfe</a:t>
            </a:r>
          </a:p>
          <a:p>
            <a:r>
              <a:rPr lang="de-DE" dirty="0"/>
              <a:t>Gehör</a:t>
            </a:r>
          </a:p>
          <a:p>
            <a:endParaRPr lang="de-DE" dirty="0"/>
          </a:p>
          <a:p>
            <a:r>
              <a:rPr lang="de-DE" dirty="0"/>
              <a:t>Falls gewünscht weitere Untersuchung</a:t>
            </a:r>
          </a:p>
          <a:p>
            <a:pPr marL="0" indent="0">
              <a:buNone/>
            </a:pPr>
            <a:r>
              <a:rPr lang="de-DE" dirty="0"/>
              <a:t>	 Bsp.  Rücken, oder Muttermale oder andere 	 	 Befunde, die ihr zeigen möchtet.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A9AA83F-68CE-BA40-B144-59DE8A25B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8054" y="1714499"/>
            <a:ext cx="2485883" cy="243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303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03F259-A657-6343-9E70-2E81CE7FC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Impfen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5E81BD75-3374-A84D-98A8-4C84654B07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910" y="1632859"/>
            <a:ext cx="8772180" cy="4183432"/>
          </a:xfrm>
        </p:spPr>
      </p:pic>
    </p:spTree>
    <p:extLst>
      <p:ext uri="{BB962C8B-B14F-4D97-AF65-F5344CB8AC3E}">
        <p14:creationId xmlns:p14="http://schemas.microsoft.com/office/powerpoint/2010/main" val="3238222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8B247F-B4A8-954A-8783-866B00720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Aktive Immunisierung</a:t>
            </a:r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8A929959-FC6C-3B4C-B287-85983FA122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2820" y="1649186"/>
            <a:ext cx="5943064" cy="4384227"/>
          </a:xfrm>
        </p:spPr>
      </p:pic>
    </p:spTree>
    <p:extLst>
      <p:ext uri="{BB962C8B-B14F-4D97-AF65-F5344CB8AC3E}">
        <p14:creationId xmlns:p14="http://schemas.microsoft.com/office/powerpoint/2010/main" val="3646799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608C37-03F2-4F49-9B05-9E269282C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310" y="534360"/>
            <a:ext cx="7055380" cy="1400530"/>
          </a:xfrm>
        </p:spPr>
        <p:txBody>
          <a:bodyPr/>
          <a:lstStyle/>
          <a:p>
            <a:pPr algn="ctr"/>
            <a:r>
              <a:rPr lang="de-DE" dirty="0"/>
              <a:t>Passive Immunisierung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9F1DCFCC-CA19-A344-91B0-5DF14749A7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970" y="2154829"/>
            <a:ext cx="5328330" cy="2828620"/>
          </a:xfrm>
        </p:spPr>
      </p:pic>
    </p:spTree>
    <p:extLst>
      <p:ext uri="{BB962C8B-B14F-4D97-AF65-F5344CB8AC3E}">
        <p14:creationId xmlns:p14="http://schemas.microsoft.com/office/powerpoint/2010/main" val="2122265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B41F6C-3EE4-1642-B914-0F00EBFFB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Impfungen im jugendlichen Alter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98C6B65-C92C-9B45-9A8F-FCAE33453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Starrkrampf, Diphterie, Keuchhusten</a:t>
            </a:r>
          </a:p>
          <a:p>
            <a:pPr marL="0" indent="0">
              <a:buNone/>
            </a:pPr>
            <a:r>
              <a:rPr lang="de-DE" dirty="0"/>
              <a:t>	(kombinierte Impfung, </a:t>
            </a:r>
            <a:r>
              <a:rPr lang="de-DE" dirty="0" err="1"/>
              <a:t>Auffrischimpfung</a:t>
            </a:r>
            <a:r>
              <a:rPr lang="de-DE" dirty="0"/>
              <a:t>)</a:t>
            </a:r>
          </a:p>
          <a:p>
            <a:r>
              <a:rPr lang="de-DE" dirty="0" err="1"/>
              <a:t>Meningokokken</a:t>
            </a:r>
            <a:r>
              <a:rPr lang="de-DE" dirty="0"/>
              <a:t> (</a:t>
            </a:r>
            <a:r>
              <a:rPr lang="de-DE" dirty="0" err="1"/>
              <a:t>Auffrischimpfung</a:t>
            </a:r>
            <a:r>
              <a:rPr lang="de-DE" dirty="0"/>
              <a:t>)</a:t>
            </a:r>
          </a:p>
          <a:p>
            <a:r>
              <a:rPr lang="de-DE" dirty="0" err="1"/>
              <a:t>Hepatitisimpfung</a:t>
            </a:r>
            <a:r>
              <a:rPr lang="de-DE" dirty="0"/>
              <a:t> (Neuimpfung, 2x im Abstand von 6 Mt.)</a:t>
            </a:r>
          </a:p>
          <a:p>
            <a:r>
              <a:rPr lang="de-DE" dirty="0"/>
              <a:t>HPV-Impfung (Gebärmutterhalskrebsimpfung)</a:t>
            </a:r>
          </a:p>
          <a:p>
            <a:pPr marL="0" indent="0">
              <a:buNone/>
            </a:pPr>
            <a:r>
              <a:rPr lang="de-DE" dirty="0"/>
              <a:t>	(Neuimpfung, 2x im Abstand von 6 Mt.)</a:t>
            </a:r>
          </a:p>
          <a:p>
            <a:r>
              <a:rPr lang="de-DE" dirty="0"/>
              <a:t>Varizellen (Spitze Blattern)</a:t>
            </a:r>
          </a:p>
          <a:p>
            <a:pPr marL="0" indent="0">
              <a:buNone/>
            </a:pPr>
            <a:r>
              <a:rPr lang="de-DE" dirty="0"/>
              <a:t>	(nur falls du die Krankheit nicht durchgemacht 	hast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1603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1BE6E1-A730-CD4E-A580-88E504957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730" y="292673"/>
            <a:ext cx="7055380" cy="1400530"/>
          </a:xfrm>
        </p:spPr>
        <p:txBody>
          <a:bodyPr/>
          <a:lstStyle/>
          <a:p>
            <a:pPr algn="ctr"/>
            <a:r>
              <a:rPr lang="de-DE" dirty="0"/>
              <a:t>Krankheiten</a:t>
            </a:r>
          </a:p>
        </p:txBody>
      </p:sp>
      <p:pic>
        <p:nvPicPr>
          <p:cNvPr id="5" name="Bild 5">
            <a:extLst>
              <a:ext uri="{FF2B5EF4-FFF2-40B4-BE49-F238E27FC236}">
                <a16:creationId xmlns:a16="http://schemas.microsoft.com/office/drawing/2014/main" id="{D8823E85-B11B-B84E-8E05-27CCDC4F1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350" y="1355741"/>
            <a:ext cx="1326684" cy="995013"/>
          </a:xfrm>
          <a:prstGeom prst="rect">
            <a:avLst/>
          </a:prstGeom>
        </p:spPr>
      </p:pic>
      <p:pic>
        <p:nvPicPr>
          <p:cNvPr id="6" name="Bild 4">
            <a:extLst>
              <a:ext uri="{FF2B5EF4-FFF2-40B4-BE49-F238E27FC236}">
                <a16:creationId xmlns:a16="http://schemas.microsoft.com/office/drawing/2014/main" id="{536D70BB-689D-734D-BD99-A1B368A20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7530" y="2537115"/>
            <a:ext cx="815161" cy="1162039"/>
          </a:xfrm>
          <a:prstGeom prst="rect">
            <a:avLst/>
          </a:prstGeom>
        </p:spPr>
      </p:pic>
      <p:pic>
        <p:nvPicPr>
          <p:cNvPr id="7" name="Bild 6">
            <a:extLst>
              <a:ext uri="{FF2B5EF4-FFF2-40B4-BE49-F238E27FC236}">
                <a16:creationId xmlns:a16="http://schemas.microsoft.com/office/drawing/2014/main" id="{1D4D732B-2928-6C4F-8DBC-0F7539A75F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9756" y="4103333"/>
            <a:ext cx="1783640" cy="999169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CC5081F6-8D04-9C49-BE48-B7706CAF1D34}"/>
              </a:ext>
            </a:extLst>
          </p:cNvPr>
          <p:cNvSpPr/>
          <p:nvPr/>
        </p:nvSpPr>
        <p:spPr>
          <a:xfrm>
            <a:off x="737439" y="1019192"/>
            <a:ext cx="7620595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Arial"/>
              <a:buChar char="•"/>
            </a:pPr>
            <a:r>
              <a:rPr lang="de-DE" sz="2000" b="1" dirty="0"/>
              <a:t>Starrkrampf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/>
              <a:t>Erreger tritt durch offene Wunden ein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/>
              <a:t>führt zu starken Muskelkrämpfen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/>
              <a:t>Patienten müssen beatmet werden</a:t>
            </a:r>
          </a:p>
          <a:p>
            <a:endParaRPr lang="de-DE" sz="2000" b="1" dirty="0"/>
          </a:p>
          <a:p>
            <a:pPr marL="514350" indent="-514350">
              <a:buFont typeface="Arial"/>
              <a:buChar char="•"/>
            </a:pPr>
            <a:r>
              <a:rPr lang="de-DE" sz="2000" b="1" dirty="0"/>
              <a:t>Diphtherie </a:t>
            </a:r>
          </a:p>
          <a:p>
            <a:pPr marL="971550" lvl="1" indent="-514350">
              <a:buFont typeface="Arial"/>
              <a:buChar char="•"/>
            </a:pPr>
            <a:r>
              <a:rPr lang="de-DE" sz="2000" dirty="0"/>
              <a:t>dicke Beläge im Hals, Rachen</a:t>
            </a:r>
          </a:p>
          <a:p>
            <a:pPr marL="971550" lvl="1" indent="-514350">
              <a:buFont typeface="Arial"/>
              <a:buChar char="•"/>
            </a:pPr>
            <a:r>
              <a:rPr lang="de-DE" sz="2000" dirty="0"/>
              <a:t>Behinderte Atmung (Luftröhrenschnitt)</a:t>
            </a:r>
            <a:endParaRPr lang="de-DE" dirty="0"/>
          </a:p>
          <a:p>
            <a:pPr marL="514350" indent="-514350"/>
            <a:endParaRPr lang="de-DE" sz="2400" b="1" dirty="0"/>
          </a:p>
          <a:p>
            <a:pPr marL="514350" indent="-514350">
              <a:buFont typeface="Arial"/>
              <a:buChar char="•"/>
            </a:pPr>
            <a:r>
              <a:rPr lang="de-DE" sz="2000" b="1" dirty="0"/>
              <a:t>Keuchhusten </a:t>
            </a:r>
          </a:p>
          <a:p>
            <a:pPr marL="971550" lvl="1" indent="-514350">
              <a:buFont typeface="Arial"/>
              <a:buChar char="•"/>
            </a:pPr>
            <a:r>
              <a:rPr lang="de-DE" sz="2000" dirty="0"/>
              <a:t>Hustenanfälle mit Atemnot und </a:t>
            </a:r>
          </a:p>
          <a:p>
            <a:pPr lvl="1"/>
            <a:r>
              <a:rPr lang="de-DE" sz="2000" dirty="0"/>
              <a:t>	 </a:t>
            </a:r>
            <a:r>
              <a:rPr lang="de-DE" sz="2000" dirty="0" err="1"/>
              <a:t>Erstickenanfälle</a:t>
            </a:r>
            <a:r>
              <a:rPr lang="de-DE" sz="2000" dirty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/>
              <a:t>Sehr gefährlich für Säuglinge</a:t>
            </a:r>
            <a:endParaRPr lang="de-DE" b="1" dirty="0"/>
          </a:p>
          <a:p>
            <a:pPr marL="514350" indent="-514350"/>
            <a:endParaRPr lang="de-DE" sz="2000" b="1" dirty="0"/>
          </a:p>
          <a:p>
            <a:pPr marL="514350" indent="-514350">
              <a:buFont typeface="Arial"/>
              <a:buChar char="•"/>
            </a:pPr>
            <a:r>
              <a:rPr lang="de-DE" sz="2000" b="1" dirty="0"/>
              <a:t>Kinderlähmung</a:t>
            </a:r>
          </a:p>
          <a:p>
            <a:pPr marL="971550" lvl="1" indent="-514350">
              <a:buFont typeface="Arial"/>
              <a:buChar char="•"/>
            </a:pPr>
            <a:r>
              <a:rPr lang="de-DE" sz="2000" dirty="0"/>
              <a:t>Virus verursacht Lähmung</a:t>
            </a:r>
          </a:p>
          <a:p>
            <a:pPr marL="971550" lvl="1" indent="-514350">
              <a:buFont typeface="Arial"/>
              <a:buChar char="•"/>
            </a:pPr>
            <a:r>
              <a:rPr lang="de-DE" sz="2000" dirty="0"/>
              <a:t>Bleiben oft bestehen</a:t>
            </a:r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D1355BB7-F02A-BA48-B0C8-588D27EECE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5733" y="5273431"/>
            <a:ext cx="1368936" cy="129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9290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{87B57811-5681-844E-8D7A-158E0F7BBDF1}tf10001062</Template>
  <TotalTime>0</TotalTime>
  <Words>134</Words>
  <Application>Microsoft Office PowerPoint</Application>
  <PresentationFormat>Bildschirmpräsentation (4:3)</PresentationFormat>
  <Paragraphs>94</Paragraphs>
  <Slides>16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Wingdings 3</vt:lpstr>
      <vt:lpstr>Ion</vt:lpstr>
      <vt:lpstr>Schulärztliche Untersuchung in der 2. Oberstufe </vt:lpstr>
      <vt:lpstr>Ablauf</vt:lpstr>
      <vt:lpstr>Gespräch</vt:lpstr>
      <vt:lpstr>Untersuchung</vt:lpstr>
      <vt:lpstr>Impfen</vt:lpstr>
      <vt:lpstr>Aktive Immunisierung</vt:lpstr>
      <vt:lpstr>Passive Immunisierung</vt:lpstr>
      <vt:lpstr>Impfungen im jugendlichen Alter</vt:lpstr>
      <vt:lpstr>Krankheiten</vt:lpstr>
      <vt:lpstr>Krankheiten</vt:lpstr>
      <vt:lpstr>Krankheiten</vt:lpstr>
      <vt:lpstr>PowerPoint-Präsentation</vt:lpstr>
      <vt:lpstr>Internetseiten über Impfen</vt:lpstr>
      <vt:lpstr>MEINEIMPFUNGEN.CH</vt:lpstr>
      <vt:lpstr>YOU TUBE FILME ÜBER IMPFEN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Schuluntersuch Oberstufe</dc:title>
  <dc:creator>Sylvia Schärer</dc:creator>
  <cp:lastModifiedBy>Odermatt Eveline</cp:lastModifiedBy>
  <cp:revision>23</cp:revision>
  <cp:lastPrinted>2016-11-14T19:43:43Z</cp:lastPrinted>
  <dcterms:created xsi:type="dcterms:W3CDTF">2016-11-14T19:47:50Z</dcterms:created>
  <dcterms:modified xsi:type="dcterms:W3CDTF">2019-06-19T07:17:08Z</dcterms:modified>
</cp:coreProperties>
</file>